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57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348" r:id="rId4"/>
    <p:sldId id="412" r:id="rId5"/>
    <p:sldId id="420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</p:sldIdLst>
  <p:sldSz cx="8961438" cy="6721475"/>
  <p:notesSz cx="6797675" cy="99298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en Schoot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4D4D4D"/>
    <a:srgbClr val="E7E7E7"/>
    <a:srgbClr val="006600"/>
    <a:srgbClr val="339933"/>
    <a:srgbClr val="91AFFF"/>
    <a:srgbClr val="808080"/>
    <a:srgbClr val="0065CC"/>
    <a:srgbClr val="0029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2" autoAdjust="0"/>
    <p:restoredTop sz="94645" autoAdjust="0"/>
  </p:normalViewPr>
  <p:slideViewPr>
    <p:cSldViewPr snapToGrid="0" snapToObjects="1">
      <p:cViewPr>
        <p:scale>
          <a:sx n="102" d="100"/>
          <a:sy n="102" d="100"/>
        </p:scale>
        <p:origin x="-588" y="750"/>
      </p:cViewPr>
      <p:guideLst>
        <p:guide orient="horz" pos="183"/>
        <p:guide pos="16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852"/>
    </p:cViewPr>
  </p:sorterViewPr>
  <p:notesViewPr>
    <p:cSldViewPr snapToGrid="0" snapToObjects="1">
      <p:cViewPr varScale="1">
        <p:scale>
          <a:sx n="77" d="100"/>
          <a:sy n="77" d="100"/>
        </p:scale>
        <p:origin x="-3318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2300"/>
            <a:ext cx="5826125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5335588"/>
            <a:ext cx="5792787" cy="1231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noProof="0" smtClean="0">
                <a:sym typeface="Verdana"/>
              </a:rPr>
              <a:t>Click to edit Master text styles</a:t>
            </a:r>
          </a:p>
          <a:p>
            <a:pPr lvl="1"/>
            <a:r>
              <a:rPr lang="nl-NL" noProof="0" smtClean="0">
                <a:sym typeface="Verdana"/>
              </a:rPr>
              <a:t>Second level</a:t>
            </a:r>
          </a:p>
          <a:p>
            <a:pPr lvl="2"/>
            <a:r>
              <a:rPr lang="nl-NL" noProof="0" smtClean="0">
                <a:sym typeface="Verdana"/>
              </a:rPr>
              <a:t>Third level</a:t>
            </a:r>
          </a:p>
          <a:p>
            <a:pPr lvl="3"/>
            <a:r>
              <a:rPr lang="nl-NL" noProof="0" smtClean="0">
                <a:sym typeface="Verdana"/>
              </a:rPr>
              <a:t>Fourth level</a:t>
            </a:r>
          </a:p>
          <a:p>
            <a:pPr lvl="4"/>
            <a:r>
              <a:rPr lang="nl-NL" noProof="0" smtClean="0">
                <a:sym typeface="Verdana"/>
              </a:rPr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5838" y="9488488"/>
            <a:ext cx="539750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600">
                <a:latin typeface="Verdana"/>
                <a:cs typeface="+mn-cs"/>
              </a:defRPr>
            </a:lvl1pPr>
          </a:lstStyle>
          <a:p>
            <a:pPr>
              <a:defRPr/>
            </a:pPr>
            <a:fld id="{B1FD6F46-CD8A-44F5-BCB5-9F343DB9D6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8" y="49213"/>
            <a:ext cx="1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Verdana"/>
        <a:ea typeface="+mn-ea"/>
        <a:cs typeface="+mn-cs"/>
        <a:sym typeface="Verdana" pitchFamily="34" charset="0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Verdana"/>
        <a:ea typeface="+mn-ea"/>
        <a:cs typeface="+mn-cs"/>
        <a:sym typeface="Verdana" pitchFamily="34" charset="0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Verdana"/>
        <a:ea typeface="+mn-ea"/>
        <a:cs typeface="+mn-cs"/>
        <a:sym typeface="Verdana" pitchFamily="34" charset="0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Verdana"/>
        <a:ea typeface="+mn-ea"/>
        <a:cs typeface="+mn-cs"/>
        <a:sym typeface="Verdana" pitchFamily="34" charset="0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Verdana"/>
        <a:ea typeface="+mn-ea"/>
        <a:cs typeface="+mn-cs"/>
        <a:sym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30FE78-476E-49F7-85AC-B2459B3AFDCD}" type="slidenum">
              <a:rPr lang="en-US"/>
              <a:pPr>
                <a:defRPr/>
              </a:pPr>
              <a:t>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6062"/>
          </a:xfrm>
          <a:noFill/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5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2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5.bin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7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5.pn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7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2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9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image" Target="../media/image5.png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2.png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2513" name="think-cell Slide" r:id="rId13" imgW="360" imgH="360" progId="">
              <p:embed/>
            </p:oleObj>
          </a:graphicData>
        </a:graphic>
      </p:graphicFrame>
      <p:pic>
        <p:nvPicPr>
          <p:cNvPr id="5" name="Picture 6" descr="SER002-3 PPT Pag 1 v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395" t="2460" r="772" b="235"/>
          <a:stretch>
            <a:fillRect/>
          </a:stretch>
        </p:blipFill>
        <p:spPr bwMode="auto">
          <a:xfrm>
            <a:off x="0" y="9525"/>
            <a:ext cx="8966200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ER_to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89614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ER_Foot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6049963"/>
            <a:ext cx="8966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king Draft Tex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0013" y="342900"/>
            <a:ext cx="11303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900" b="1" smtClean="0">
                <a:solidFill>
                  <a:schemeClr val="accent5"/>
                </a:solidFill>
                <a:latin typeface="Verdana"/>
                <a:cs typeface="+mn-cs"/>
                <a:sym typeface="Verdana"/>
              </a:rPr>
              <a:t>WORKING DRAFT</a:t>
            </a:r>
          </a:p>
        </p:txBody>
      </p:sp>
      <p:sp>
        <p:nvSpPr>
          <p:cNvPr id="9" name="doc id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nl-NL" sz="800" smtClean="0">
              <a:latin typeface="Verdana"/>
              <a:cs typeface="+mn-cs"/>
              <a:sym typeface="Verdana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0013" y="498475"/>
            <a:ext cx="3494087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2A187D"/>
                </a:solidFill>
                <a:sym typeface="Verdana" pitchFamily="34" charset="0"/>
              </a:rPr>
              <a:t>Last Modified 2/7/2013 7:53 PM W. Europe Standard Time</a:t>
            </a:r>
            <a:endParaRPr lang="nl-NL" sz="900">
              <a:solidFill>
                <a:srgbClr val="2A187D"/>
              </a:solidFill>
              <a:sym typeface="Verdana" pitchFamily="34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0013" y="655638"/>
            <a:ext cx="3057525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chemeClr val="accent5"/>
                </a:solidFill>
                <a:latin typeface="Verdana"/>
                <a:cs typeface="+mn-cs"/>
                <a:sym typeface="Verdana"/>
              </a:rPr>
              <a:t>Printed 2/2/2013 8:53 PM W. Europe Standard Time</a:t>
            </a:r>
            <a:endParaRPr lang="nl-NL" sz="900" dirty="0" smtClean="0">
              <a:solidFill>
                <a:schemeClr val="accent5"/>
              </a:solidFill>
              <a:latin typeface="Verdana"/>
              <a:cs typeface="+mn-cs"/>
              <a:sym typeface="Verdana"/>
            </a:endParaRPr>
          </a:p>
        </p:txBody>
      </p:sp>
      <p:grpSp>
        <p:nvGrpSpPr>
          <p:cNvPr id="12" name="McK Title Elements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640013" y="5464175"/>
            <a:ext cx="5121275" cy="1209675"/>
            <a:chOff x="1663" y="3218"/>
            <a:chExt cx="3226" cy="625"/>
          </a:xfrm>
        </p:grpSpPr>
        <p:sp>
          <p:nvSpPr>
            <p:cNvPr id="13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218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chemeClr val="bg1"/>
                  </a:solidFill>
                  <a:latin typeface="Verdana"/>
                  <a:cs typeface="+mn-cs"/>
                  <a:sym typeface="Verdana"/>
                </a:rPr>
                <a:t>Documenttype</a:t>
              </a:r>
            </a:p>
          </p:txBody>
        </p:sp>
        <p:sp>
          <p:nvSpPr>
            <p:cNvPr id="14" name="McK Date" hidden="1"/>
            <p:cNvSpPr txBox="1">
              <a:spLocks noChangeArrowheads="1"/>
            </p:cNvSpPr>
            <p:nvPr/>
          </p:nvSpPr>
          <p:spPr bwMode="auto">
            <a:xfrm>
              <a:off x="1663" y="3377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chemeClr val="bg1"/>
                  </a:solidFill>
                  <a:latin typeface="Verdana"/>
                  <a:cs typeface="+mn-cs"/>
                  <a:sym typeface="Verdana"/>
                </a:rPr>
                <a:t>Datum</a:t>
              </a:r>
            </a:p>
          </p:txBody>
        </p:sp>
        <p:sp>
          <p:nvSpPr>
            <p:cNvPr id="15" name="McK Disclaimer"/>
            <p:cNvSpPr>
              <a:spLocks noChangeArrowheads="1"/>
            </p:cNvSpPr>
            <p:nvPr/>
          </p:nvSpPr>
          <p:spPr bwMode="auto">
            <a:xfrm>
              <a:off x="1663" y="3765"/>
              <a:ext cx="3226" cy="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nl-NL" sz="800" dirty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VERTROUWELIJK EN AUTEURSRECHTELIJK BESCHERMD</a:t>
              </a:r>
            </a:p>
          </p:txBody>
        </p:sp>
      </p:grpSp>
      <p:sp>
        <p:nvSpPr>
          <p:cNvPr id="16" name="Freeform 19"/>
          <p:cNvSpPr/>
          <p:nvPr>
            <p:custDataLst>
              <p:tags r:id="rId11"/>
            </p:custDataLst>
          </p:nvPr>
        </p:nvSpPr>
        <p:spPr>
          <a:xfrm>
            <a:off x="-19050" y="2522538"/>
            <a:ext cx="8985250" cy="2124075"/>
          </a:xfrm>
          <a:custGeom>
            <a:avLst/>
            <a:gdLst>
              <a:gd name="connsiteX0" fmla="*/ 0 w 8963025"/>
              <a:gd name="connsiteY0" fmla="*/ 0 h 2114550"/>
              <a:gd name="connsiteX1" fmla="*/ 2505075 w 8963025"/>
              <a:gd name="connsiteY1" fmla="*/ 0 h 2114550"/>
              <a:gd name="connsiteX2" fmla="*/ 2505075 w 8963025"/>
              <a:gd name="connsiteY2" fmla="*/ 304800 h 2114550"/>
              <a:gd name="connsiteX3" fmla="*/ 8963025 w 8963025"/>
              <a:gd name="connsiteY3" fmla="*/ 304800 h 2114550"/>
              <a:gd name="connsiteX4" fmla="*/ 8963025 w 8963025"/>
              <a:gd name="connsiteY4" fmla="*/ 1400175 h 2114550"/>
              <a:gd name="connsiteX5" fmla="*/ 6419850 w 8963025"/>
              <a:gd name="connsiteY5" fmla="*/ 1400175 h 2114550"/>
              <a:gd name="connsiteX6" fmla="*/ 6419850 w 8963025"/>
              <a:gd name="connsiteY6" fmla="*/ 2114550 h 2114550"/>
              <a:gd name="connsiteX7" fmla="*/ 19050 w 8963025"/>
              <a:gd name="connsiteY7" fmla="*/ 2114550 h 2114550"/>
              <a:gd name="connsiteX8" fmla="*/ 0 w 8963025"/>
              <a:gd name="connsiteY8" fmla="*/ 0 h 2114550"/>
              <a:gd name="connsiteX0" fmla="*/ 9525 w 8972550"/>
              <a:gd name="connsiteY0" fmla="*/ 0 h 2124075"/>
              <a:gd name="connsiteX1" fmla="*/ 2514600 w 8972550"/>
              <a:gd name="connsiteY1" fmla="*/ 0 h 2124075"/>
              <a:gd name="connsiteX2" fmla="*/ 2514600 w 8972550"/>
              <a:gd name="connsiteY2" fmla="*/ 304800 h 2124075"/>
              <a:gd name="connsiteX3" fmla="*/ 8972550 w 8972550"/>
              <a:gd name="connsiteY3" fmla="*/ 304800 h 2124075"/>
              <a:gd name="connsiteX4" fmla="*/ 8972550 w 8972550"/>
              <a:gd name="connsiteY4" fmla="*/ 1400175 h 2124075"/>
              <a:gd name="connsiteX5" fmla="*/ 6429375 w 8972550"/>
              <a:gd name="connsiteY5" fmla="*/ 1400175 h 2124075"/>
              <a:gd name="connsiteX6" fmla="*/ 6429375 w 8972550"/>
              <a:gd name="connsiteY6" fmla="*/ 2114550 h 2124075"/>
              <a:gd name="connsiteX7" fmla="*/ 0 w 8972550"/>
              <a:gd name="connsiteY7" fmla="*/ 2124075 h 2124075"/>
              <a:gd name="connsiteX8" fmla="*/ 9525 w 8972550"/>
              <a:gd name="connsiteY8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2550" h="2124075">
                <a:moveTo>
                  <a:pt x="9525" y="0"/>
                </a:moveTo>
                <a:lnTo>
                  <a:pt x="2514600" y="0"/>
                </a:lnTo>
                <a:lnTo>
                  <a:pt x="2514600" y="304800"/>
                </a:lnTo>
                <a:lnTo>
                  <a:pt x="8972550" y="304800"/>
                </a:lnTo>
                <a:lnTo>
                  <a:pt x="8972550" y="1400175"/>
                </a:lnTo>
                <a:lnTo>
                  <a:pt x="6429375" y="1400175"/>
                </a:lnTo>
                <a:lnTo>
                  <a:pt x="6429375" y="2114550"/>
                </a:lnTo>
                <a:lnTo>
                  <a:pt x="0" y="2124075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4">
              <a:alpha val="83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dirty="0" err="1">
              <a:solidFill>
                <a:schemeClr val="bg1"/>
              </a:solidFill>
            </a:endParaRPr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5853" y="2975342"/>
            <a:ext cx="6097586" cy="49244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5853" y="3979783"/>
            <a:ext cx="5892547" cy="24622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3537" name="think-cell Slide" r:id="rId14" imgW="360" imgH="360" progId="">
              <p:embed/>
            </p:oleObj>
          </a:graphicData>
        </a:graphic>
      </p:graphicFrame>
      <p:sp>
        <p:nvSpPr>
          <p:cNvPr id="5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nl-NL" sz="800" dirty="0">
              <a:solidFill>
                <a:srgbClr val="000000"/>
              </a:solidFill>
              <a:latin typeface="Verdana"/>
              <a:cs typeface="+mn-cs"/>
              <a:sym typeface="Verdan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ym typeface="Verdana" pitchFamily="34" charset="0"/>
              </a:rPr>
              <a:t>Last Modified 2/7/2013 7:53 PM W. Europe Standard Time</a:t>
            </a:r>
            <a:endParaRPr lang="nl-NL" sz="700">
              <a:sym typeface="Verdan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latin typeface="Verdana"/>
                <a:cs typeface="+mn-cs"/>
                <a:sym typeface="Verdana"/>
              </a:rPr>
              <a:t>Printed 2/2/2013 8:53 PM W. Europe Standard Time</a:t>
            </a:r>
            <a:endParaRPr lang="nl-NL" sz="700" dirty="0" smtClean="0">
              <a:latin typeface="Verdana"/>
              <a:cs typeface="+mn-cs"/>
              <a:sym typeface="Verdana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Meeteenheid</a:t>
            </a:r>
          </a:p>
        </p:txBody>
      </p:sp>
      <p:grpSp>
        <p:nvGrpSpPr>
          <p:cNvPr id="10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1 Voetnoot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BRON: Bron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latin typeface="Verdana"/>
                  <a:cs typeface="+mn-cs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cs typeface="+mn-cs"/>
                  <a:sym typeface="Verdana"/>
                </a:rPr>
                <a:t>Meeteenheid</a:t>
              </a:r>
            </a:p>
          </p:txBody>
        </p:sp>
      </p:grpSp>
      <p:pic>
        <p:nvPicPr>
          <p:cNvPr id="16" name="Picture 9" descr="SER_to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3538" name="think-cell Slide" r:id="rId16" imgW="360" imgH="360" progId="">
              <p:embed/>
            </p:oleObj>
          </a:graphicData>
        </a:graphic>
      </p:graphicFrame>
      <p:sp>
        <p:nvSpPr>
          <p:cNvPr id="18" name="Slide Number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0C433DD-D1F9-4053-9997-69E306648871}" type="slidenum">
              <a:rPr lang="en-US" smtClean="0">
                <a:solidFill>
                  <a:schemeClr val="accent5"/>
                </a:solidFill>
                <a:latin typeface="Verdana"/>
                <a:cs typeface="+mn-cs"/>
                <a:sym typeface="Verdana"/>
              </a:rPr>
              <a:pPr>
                <a:defRPr/>
              </a:pPr>
              <a:t>‹#›</a:t>
            </a:fld>
            <a:endParaRPr lang="en-US" dirty="0">
              <a:solidFill>
                <a:schemeClr val="accent5"/>
              </a:solidFill>
              <a:latin typeface="Verdana"/>
              <a:cs typeface="+mn-cs"/>
              <a:sym typeface="Verdana"/>
            </a:endParaRPr>
          </a:p>
        </p:txBody>
      </p:sp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4561" name="think-cell Slide" r:id="rId12" imgW="360" imgH="360" progId="">
              <p:embed/>
            </p:oleObj>
          </a:graphicData>
        </a:graphic>
      </p:graphicFrame>
      <p:sp>
        <p:nvSpPr>
          <p:cNvPr id="5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>
              <a:defRPr/>
            </a:pPr>
            <a:endParaRPr lang="nl-NL"/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ym typeface="Verdana" pitchFamily="34" charset="0"/>
              </a:rPr>
              <a:t>Last Modified 2/7/2013 7:53 PM W. Europe Standard Time</a:t>
            </a:r>
            <a:endParaRPr lang="nl-NL" sz="700">
              <a:sym typeface="Verdan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latin typeface="Verdana"/>
                <a:cs typeface="+mn-cs"/>
                <a:sym typeface="Verdana"/>
              </a:rPr>
              <a:t>Printed 2/2/2013 8:53 PM W. Europe Standard Time</a:t>
            </a:r>
            <a:endParaRPr lang="nl-NL" sz="700" dirty="0" smtClean="0">
              <a:latin typeface="Verdana"/>
              <a:cs typeface="+mn-cs"/>
              <a:sym typeface="Verdana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Meeteenheid</a:t>
            </a:r>
          </a:p>
        </p:txBody>
      </p:sp>
      <p:grpSp>
        <p:nvGrpSpPr>
          <p:cNvPr id="10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1 Voetnoot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BRON: Bron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latin typeface="Verdana"/>
                  <a:cs typeface="+mn-cs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cs typeface="+mn-cs"/>
                  <a:sym typeface="Verdana"/>
                </a:rPr>
                <a:t>Meeteenheid</a:t>
              </a:r>
            </a:p>
          </p:txBody>
        </p:sp>
      </p:grpSp>
      <p:pic>
        <p:nvPicPr>
          <p:cNvPr id="16" name="Picture 9" descr="SER_to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291512" cy="2923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47675" y="6229350"/>
            <a:ext cx="2090738" cy="35877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fld id="{1A5D3147-E77E-4E09-9B8D-DAA492C8A8B6}" type="datetimeFigureOut">
              <a:rPr lang="nl-NL"/>
              <a:pPr>
                <a:defRPr/>
              </a:pPr>
              <a:t>17-4-2014</a:t>
            </a:fld>
            <a:endParaRPr lang="nl-NL"/>
          </a:p>
        </p:txBody>
      </p:sp>
      <p:sp>
        <p:nvSpPr>
          <p:cNvPr id="1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62288" y="6229350"/>
            <a:ext cx="2836862" cy="35877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23025" y="6229350"/>
            <a:ext cx="2090738" cy="358775"/>
          </a:xfrm>
          <a:prstGeom prst="rect">
            <a:avLst/>
          </a:prstGeom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fld id="{927D3F91-C4DF-40DB-B5E9-8E3344DF85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5585" name="think-cell Slide" r:id="rId13" imgW="360" imgH="360" progId="">
              <p:embed/>
            </p:oleObj>
          </a:graphicData>
        </a:graphic>
      </p:graphicFrame>
      <p:pic>
        <p:nvPicPr>
          <p:cNvPr id="5" name="Picture 6" descr="SER002-3 PPT Pag 1 v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395" t="2460" r="772" b="235"/>
          <a:stretch>
            <a:fillRect/>
          </a:stretch>
        </p:blipFill>
        <p:spPr bwMode="auto">
          <a:xfrm>
            <a:off x="0" y="9525"/>
            <a:ext cx="8966200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ER_to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89614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ER_Foot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6049963"/>
            <a:ext cx="8966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king Draft Tex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0013" y="342900"/>
            <a:ext cx="11303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900" b="1" smtClean="0">
                <a:solidFill>
                  <a:srgbClr val="2A187D"/>
                </a:solidFill>
                <a:latin typeface="Verdana"/>
                <a:sym typeface="Verdana"/>
              </a:rPr>
              <a:t>WORKING DRAFT</a:t>
            </a:r>
          </a:p>
        </p:txBody>
      </p:sp>
      <p:sp>
        <p:nvSpPr>
          <p:cNvPr id="9" name="doc id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nl-NL" sz="80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0013" y="498475"/>
            <a:ext cx="3494087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2A187D"/>
                </a:solidFill>
                <a:sym typeface="Verdana" pitchFamily="34" charset="0"/>
              </a:rPr>
              <a:t>Last Modified 2/7/2013 7:53 PM W. Europe Standard Time</a:t>
            </a:r>
            <a:endParaRPr lang="nl-NL" sz="900">
              <a:solidFill>
                <a:srgbClr val="2A187D"/>
              </a:solidFill>
              <a:sym typeface="Verdana" pitchFamily="34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0013" y="655638"/>
            <a:ext cx="3057525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2A187D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900" dirty="0" smtClean="0">
              <a:solidFill>
                <a:srgbClr val="2A187D"/>
              </a:solidFill>
              <a:latin typeface="Verdana"/>
              <a:sym typeface="Verdana"/>
            </a:endParaRPr>
          </a:p>
        </p:txBody>
      </p:sp>
      <p:grpSp>
        <p:nvGrpSpPr>
          <p:cNvPr id="12" name="McK Title Elements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640013" y="5464175"/>
            <a:ext cx="5121275" cy="1209675"/>
            <a:chOff x="1663" y="3218"/>
            <a:chExt cx="3226" cy="625"/>
          </a:xfrm>
        </p:grpSpPr>
        <p:sp>
          <p:nvSpPr>
            <p:cNvPr id="13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218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rgbClr val="FFFFFF"/>
                  </a:solidFill>
                  <a:latin typeface="Verdana"/>
                  <a:sym typeface="Verdana"/>
                </a:rPr>
                <a:t>Documenttype</a:t>
              </a:r>
            </a:p>
          </p:txBody>
        </p:sp>
        <p:sp>
          <p:nvSpPr>
            <p:cNvPr id="14" name="McK Date" hidden="1"/>
            <p:cNvSpPr txBox="1">
              <a:spLocks noChangeArrowheads="1"/>
            </p:cNvSpPr>
            <p:nvPr/>
          </p:nvSpPr>
          <p:spPr bwMode="auto">
            <a:xfrm>
              <a:off x="1663" y="3377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rgbClr val="FFFFFF"/>
                  </a:solidFill>
                  <a:latin typeface="Verdana"/>
                  <a:sym typeface="Verdana"/>
                </a:rPr>
                <a:t>Datum</a:t>
              </a:r>
            </a:p>
          </p:txBody>
        </p:sp>
        <p:sp>
          <p:nvSpPr>
            <p:cNvPr id="15" name="McK Disclaimer"/>
            <p:cNvSpPr>
              <a:spLocks noChangeArrowheads="1"/>
            </p:cNvSpPr>
            <p:nvPr/>
          </p:nvSpPr>
          <p:spPr bwMode="auto">
            <a:xfrm>
              <a:off x="1663" y="3765"/>
              <a:ext cx="3226" cy="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nl-NL" sz="800" dirty="0">
                  <a:solidFill>
                    <a:srgbClr val="2A187D"/>
                  </a:solidFill>
                  <a:latin typeface="Verdana"/>
                  <a:sym typeface="Verdana"/>
                </a:rPr>
                <a:t>VERTROUWELIJK EN AUTEURSRECHTELIJK BESCHERMD</a:t>
              </a:r>
            </a:p>
          </p:txBody>
        </p:sp>
      </p:grpSp>
      <p:sp>
        <p:nvSpPr>
          <p:cNvPr id="16" name="Freeform 19"/>
          <p:cNvSpPr/>
          <p:nvPr>
            <p:custDataLst>
              <p:tags r:id="rId11"/>
            </p:custDataLst>
          </p:nvPr>
        </p:nvSpPr>
        <p:spPr>
          <a:xfrm>
            <a:off x="-19050" y="2522538"/>
            <a:ext cx="8985250" cy="2124075"/>
          </a:xfrm>
          <a:custGeom>
            <a:avLst/>
            <a:gdLst>
              <a:gd name="connsiteX0" fmla="*/ 0 w 8963025"/>
              <a:gd name="connsiteY0" fmla="*/ 0 h 2114550"/>
              <a:gd name="connsiteX1" fmla="*/ 2505075 w 8963025"/>
              <a:gd name="connsiteY1" fmla="*/ 0 h 2114550"/>
              <a:gd name="connsiteX2" fmla="*/ 2505075 w 8963025"/>
              <a:gd name="connsiteY2" fmla="*/ 304800 h 2114550"/>
              <a:gd name="connsiteX3" fmla="*/ 8963025 w 8963025"/>
              <a:gd name="connsiteY3" fmla="*/ 304800 h 2114550"/>
              <a:gd name="connsiteX4" fmla="*/ 8963025 w 8963025"/>
              <a:gd name="connsiteY4" fmla="*/ 1400175 h 2114550"/>
              <a:gd name="connsiteX5" fmla="*/ 6419850 w 8963025"/>
              <a:gd name="connsiteY5" fmla="*/ 1400175 h 2114550"/>
              <a:gd name="connsiteX6" fmla="*/ 6419850 w 8963025"/>
              <a:gd name="connsiteY6" fmla="*/ 2114550 h 2114550"/>
              <a:gd name="connsiteX7" fmla="*/ 19050 w 8963025"/>
              <a:gd name="connsiteY7" fmla="*/ 2114550 h 2114550"/>
              <a:gd name="connsiteX8" fmla="*/ 0 w 8963025"/>
              <a:gd name="connsiteY8" fmla="*/ 0 h 2114550"/>
              <a:gd name="connsiteX0" fmla="*/ 9525 w 8972550"/>
              <a:gd name="connsiteY0" fmla="*/ 0 h 2124075"/>
              <a:gd name="connsiteX1" fmla="*/ 2514600 w 8972550"/>
              <a:gd name="connsiteY1" fmla="*/ 0 h 2124075"/>
              <a:gd name="connsiteX2" fmla="*/ 2514600 w 8972550"/>
              <a:gd name="connsiteY2" fmla="*/ 304800 h 2124075"/>
              <a:gd name="connsiteX3" fmla="*/ 8972550 w 8972550"/>
              <a:gd name="connsiteY3" fmla="*/ 304800 h 2124075"/>
              <a:gd name="connsiteX4" fmla="*/ 8972550 w 8972550"/>
              <a:gd name="connsiteY4" fmla="*/ 1400175 h 2124075"/>
              <a:gd name="connsiteX5" fmla="*/ 6429375 w 8972550"/>
              <a:gd name="connsiteY5" fmla="*/ 1400175 h 2124075"/>
              <a:gd name="connsiteX6" fmla="*/ 6429375 w 8972550"/>
              <a:gd name="connsiteY6" fmla="*/ 2114550 h 2124075"/>
              <a:gd name="connsiteX7" fmla="*/ 0 w 8972550"/>
              <a:gd name="connsiteY7" fmla="*/ 2124075 h 2124075"/>
              <a:gd name="connsiteX8" fmla="*/ 9525 w 8972550"/>
              <a:gd name="connsiteY8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2550" h="2124075">
                <a:moveTo>
                  <a:pt x="9525" y="0"/>
                </a:moveTo>
                <a:lnTo>
                  <a:pt x="2514600" y="0"/>
                </a:lnTo>
                <a:lnTo>
                  <a:pt x="2514600" y="304800"/>
                </a:lnTo>
                <a:lnTo>
                  <a:pt x="8972550" y="304800"/>
                </a:lnTo>
                <a:lnTo>
                  <a:pt x="8972550" y="1400175"/>
                </a:lnTo>
                <a:lnTo>
                  <a:pt x="6429375" y="1400175"/>
                </a:lnTo>
                <a:lnTo>
                  <a:pt x="6429375" y="2114550"/>
                </a:lnTo>
                <a:lnTo>
                  <a:pt x="0" y="2124075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4">
              <a:alpha val="83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dirty="0" err="1">
              <a:solidFill>
                <a:srgbClr val="FFFFFF"/>
              </a:solidFill>
            </a:endParaRPr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5853" y="2975342"/>
            <a:ext cx="6097586" cy="49244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5853" y="3979783"/>
            <a:ext cx="5892547" cy="24622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6609" name="think-cell Slide" r:id="rId14" imgW="360" imgH="360" progId="">
              <p:embed/>
            </p:oleObj>
          </a:graphicData>
        </a:graphic>
      </p:graphicFrame>
      <p:sp>
        <p:nvSpPr>
          <p:cNvPr id="5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nl-NL" sz="800" dirty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000000"/>
                </a:solidFill>
                <a:sym typeface="Verdana" pitchFamily="34" charset="0"/>
              </a:rPr>
              <a:t>Last Modified 2/7/2013 7:53 PM W. Europe Standard Time</a:t>
            </a:r>
            <a:endParaRPr lang="nl-NL" sz="70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solidFill>
                  <a:srgbClr val="000000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700" dirty="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sym typeface="Verdana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sym typeface="Verdana"/>
              </a:rPr>
              <a:t>Meeteenheid</a:t>
            </a:r>
          </a:p>
        </p:txBody>
      </p:sp>
      <p:grpSp>
        <p:nvGrpSpPr>
          <p:cNvPr id="10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rgbClr val="2A187D"/>
                  </a:solidFill>
                  <a:latin typeface="Verdana"/>
                  <a:sym typeface="Verdana"/>
                </a:rPr>
                <a:t>1 Voetnoot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rgbClr val="2A187D"/>
                  </a:solidFill>
                  <a:latin typeface="Verdana"/>
                  <a:sym typeface="Verdana"/>
                </a:rPr>
                <a:t>BRON: Bron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solidFill>
                    <a:srgbClr val="000000"/>
                  </a:solidFill>
                  <a:latin typeface="Verdana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sym typeface="Verdana"/>
                </a:rPr>
                <a:t>Meeteenheid</a:t>
              </a:r>
            </a:p>
          </p:txBody>
        </p:sp>
      </p:grpSp>
      <p:pic>
        <p:nvPicPr>
          <p:cNvPr id="16" name="Picture 9" descr="SER_to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6610" name="think-cell Slide" r:id="rId16" imgW="360" imgH="360" progId="">
              <p:embed/>
            </p:oleObj>
          </a:graphicData>
        </a:graphic>
      </p:graphicFrame>
      <p:sp>
        <p:nvSpPr>
          <p:cNvPr id="18" name="Slide Number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60E14E49-E6CD-4944-8299-0B70401917AF}" type="slidenum">
              <a:rPr lang="en-US" smtClean="0">
                <a:solidFill>
                  <a:srgbClr val="2A187D"/>
                </a:solidFill>
                <a:latin typeface="Verdana"/>
                <a:sym typeface="Verdana"/>
              </a:rPr>
              <a:pPr>
                <a:defRPr/>
              </a:pPr>
              <a:t>‹#›</a:t>
            </a:fld>
            <a:endParaRPr lang="en-US" dirty="0">
              <a:solidFill>
                <a:srgbClr val="2A187D"/>
              </a:solidFill>
              <a:latin typeface="Verdana"/>
              <a:sym typeface="Verdana"/>
            </a:endParaRPr>
          </a:p>
        </p:txBody>
      </p:sp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7633" name="think-cell Slide" r:id="rId13" imgW="360" imgH="360" progId="">
              <p:embed/>
            </p:oleObj>
          </a:graphicData>
        </a:graphic>
      </p:graphicFrame>
      <p:pic>
        <p:nvPicPr>
          <p:cNvPr id="5" name="Picture 6" descr="SER002-3 PPT Pag 1 v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l="395" t="2460" r="772" b="235"/>
          <a:stretch>
            <a:fillRect/>
          </a:stretch>
        </p:blipFill>
        <p:spPr bwMode="auto">
          <a:xfrm>
            <a:off x="0" y="9525"/>
            <a:ext cx="8966200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ER_to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89614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ER_Foot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6049963"/>
            <a:ext cx="89662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king Draft Tex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0013" y="342900"/>
            <a:ext cx="11303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900" b="1" smtClean="0">
                <a:solidFill>
                  <a:srgbClr val="2A187D"/>
                </a:solidFill>
                <a:latin typeface="Verdana"/>
                <a:sym typeface="Verdana"/>
              </a:rPr>
              <a:t>WORKING DRAFT</a:t>
            </a:r>
          </a:p>
        </p:txBody>
      </p:sp>
      <p:sp>
        <p:nvSpPr>
          <p:cNvPr id="9" name="doc id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nl-NL" sz="80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0013" y="498475"/>
            <a:ext cx="3494087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2A187D"/>
                </a:solidFill>
                <a:sym typeface="Verdana" pitchFamily="34" charset="0"/>
              </a:rPr>
              <a:t>Last Modified 2/7/2013 7:53 PM W. Europe Standard Time</a:t>
            </a:r>
            <a:endParaRPr lang="nl-NL" sz="900">
              <a:solidFill>
                <a:srgbClr val="2A187D"/>
              </a:solidFill>
              <a:sym typeface="Verdana" pitchFamily="34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40013" y="655638"/>
            <a:ext cx="3057525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2A187D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900" dirty="0" smtClean="0">
              <a:solidFill>
                <a:srgbClr val="2A187D"/>
              </a:solidFill>
              <a:latin typeface="Verdana"/>
              <a:sym typeface="Verdana"/>
            </a:endParaRPr>
          </a:p>
        </p:txBody>
      </p:sp>
      <p:grpSp>
        <p:nvGrpSpPr>
          <p:cNvPr id="12" name="McK Title Elements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640013" y="5464175"/>
            <a:ext cx="5121275" cy="1209675"/>
            <a:chOff x="1663" y="3218"/>
            <a:chExt cx="3226" cy="625"/>
          </a:xfrm>
        </p:grpSpPr>
        <p:sp>
          <p:nvSpPr>
            <p:cNvPr id="13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218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rgbClr val="FFFFFF"/>
                  </a:solidFill>
                  <a:latin typeface="Verdana"/>
                  <a:sym typeface="Verdana"/>
                </a:rPr>
                <a:t>Documenttype</a:t>
              </a:r>
            </a:p>
          </p:txBody>
        </p:sp>
        <p:sp>
          <p:nvSpPr>
            <p:cNvPr id="14" name="McK Date" hidden="1"/>
            <p:cNvSpPr txBox="1">
              <a:spLocks noChangeArrowheads="1"/>
            </p:cNvSpPr>
            <p:nvPr/>
          </p:nvSpPr>
          <p:spPr bwMode="auto">
            <a:xfrm>
              <a:off x="1663" y="3377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nl-NL" sz="1400" dirty="0" smtClean="0">
                  <a:solidFill>
                    <a:srgbClr val="FFFFFF"/>
                  </a:solidFill>
                  <a:latin typeface="Verdana"/>
                  <a:sym typeface="Verdana"/>
                </a:rPr>
                <a:t>Datum</a:t>
              </a:r>
            </a:p>
          </p:txBody>
        </p:sp>
        <p:sp>
          <p:nvSpPr>
            <p:cNvPr id="15" name="McK Disclaimer"/>
            <p:cNvSpPr>
              <a:spLocks noChangeArrowheads="1"/>
            </p:cNvSpPr>
            <p:nvPr/>
          </p:nvSpPr>
          <p:spPr bwMode="auto">
            <a:xfrm>
              <a:off x="1663" y="3765"/>
              <a:ext cx="3226" cy="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nl-NL" sz="800" dirty="0">
                  <a:solidFill>
                    <a:srgbClr val="2A187D"/>
                  </a:solidFill>
                  <a:latin typeface="Verdana"/>
                  <a:sym typeface="Verdana"/>
                </a:rPr>
                <a:t>VERTROUWELIJK EN AUTEURSRECHTELIJK BESCHERMD</a:t>
              </a:r>
            </a:p>
          </p:txBody>
        </p:sp>
      </p:grpSp>
      <p:sp>
        <p:nvSpPr>
          <p:cNvPr id="16" name="Freeform 19"/>
          <p:cNvSpPr/>
          <p:nvPr>
            <p:custDataLst>
              <p:tags r:id="rId11"/>
            </p:custDataLst>
          </p:nvPr>
        </p:nvSpPr>
        <p:spPr>
          <a:xfrm>
            <a:off x="-19050" y="2522538"/>
            <a:ext cx="8985250" cy="2124075"/>
          </a:xfrm>
          <a:custGeom>
            <a:avLst/>
            <a:gdLst>
              <a:gd name="connsiteX0" fmla="*/ 0 w 8963025"/>
              <a:gd name="connsiteY0" fmla="*/ 0 h 2114550"/>
              <a:gd name="connsiteX1" fmla="*/ 2505075 w 8963025"/>
              <a:gd name="connsiteY1" fmla="*/ 0 h 2114550"/>
              <a:gd name="connsiteX2" fmla="*/ 2505075 w 8963025"/>
              <a:gd name="connsiteY2" fmla="*/ 304800 h 2114550"/>
              <a:gd name="connsiteX3" fmla="*/ 8963025 w 8963025"/>
              <a:gd name="connsiteY3" fmla="*/ 304800 h 2114550"/>
              <a:gd name="connsiteX4" fmla="*/ 8963025 w 8963025"/>
              <a:gd name="connsiteY4" fmla="*/ 1400175 h 2114550"/>
              <a:gd name="connsiteX5" fmla="*/ 6419850 w 8963025"/>
              <a:gd name="connsiteY5" fmla="*/ 1400175 h 2114550"/>
              <a:gd name="connsiteX6" fmla="*/ 6419850 w 8963025"/>
              <a:gd name="connsiteY6" fmla="*/ 2114550 h 2114550"/>
              <a:gd name="connsiteX7" fmla="*/ 19050 w 8963025"/>
              <a:gd name="connsiteY7" fmla="*/ 2114550 h 2114550"/>
              <a:gd name="connsiteX8" fmla="*/ 0 w 8963025"/>
              <a:gd name="connsiteY8" fmla="*/ 0 h 2114550"/>
              <a:gd name="connsiteX0" fmla="*/ 9525 w 8972550"/>
              <a:gd name="connsiteY0" fmla="*/ 0 h 2124075"/>
              <a:gd name="connsiteX1" fmla="*/ 2514600 w 8972550"/>
              <a:gd name="connsiteY1" fmla="*/ 0 h 2124075"/>
              <a:gd name="connsiteX2" fmla="*/ 2514600 w 8972550"/>
              <a:gd name="connsiteY2" fmla="*/ 304800 h 2124075"/>
              <a:gd name="connsiteX3" fmla="*/ 8972550 w 8972550"/>
              <a:gd name="connsiteY3" fmla="*/ 304800 h 2124075"/>
              <a:gd name="connsiteX4" fmla="*/ 8972550 w 8972550"/>
              <a:gd name="connsiteY4" fmla="*/ 1400175 h 2124075"/>
              <a:gd name="connsiteX5" fmla="*/ 6429375 w 8972550"/>
              <a:gd name="connsiteY5" fmla="*/ 1400175 h 2124075"/>
              <a:gd name="connsiteX6" fmla="*/ 6429375 w 8972550"/>
              <a:gd name="connsiteY6" fmla="*/ 2114550 h 2124075"/>
              <a:gd name="connsiteX7" fmla="*/ 0 w 8972550"/>
              <a:gd name="connsiteY7" fmla="*/ 2124075 h 2124075"/>
              <a:gd name="connsiteX8" fmla="*/ 9525 w 8972550"/>
              <a:gd name="connsiteY8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2550" h="2124075">
                <a:moveTo>
                  <a:pt x="9525" y="0"/>
                </a:moveTo>
                <a:lnTo>
                  <a:pt x="2514600" y="0"/>
                </a:lnTo>
                <a:lnTo>
                  <a:pt x="2514600" y="304800"/>
                </a:lnTo>
                <a:lnTo>
                  <a:pt x="8972550" y="304800"/>
                </a:lnTo>
                <a:lnTo>
                  <a:pt x="8972550" y="1400175"/>
                </a:lnTo>
                <a:lnTo>
                  <a:pt x="6429375" y="1400175"/>
                </a:lnTo>
                <a:lnTo>
                  <a:pt x="6429375" y="2114550"/>
                </a:lnTo>
                <a:lnTo>
                  <a:pt x="0" y="2124075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4">
              <a:alpha val="83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dirty="0" err="1">
              <a:solidFill>
                <a:srgbClr val="FFFFFF"/>
              </a:solidFill>
            </a:endParaRPr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5853" y="2975342"/>
            <a:ext cx="6097586" cy="49244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5853" y="3979783"/>
            <a:ext cx="5892547" cy="24622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8657" name="think-cell Slide" r:id="rId14" imgW="360" imgH="360" progId="">
              <p:embed/>
            </p:oleObj>
          </a:graphicData>
        </a:graphic>
      </p:graphicFrame>
      <p:sp>
        <p:nvSpPr>
          <p:cNvPr id="5" name="doc id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895350">
              <a:defRPr/>
            </a:pPr>
            <a:endParaRPr lang="nl-NL" sz="800" dirty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000000"/>
                </a:solidFill>
                <a:sym typeface="Verdana" pitchFamily="34" charset="0"/>
              </a:rPr>
              <a:t>Last Modified 2/7/2013 7:53 PM W. Europe Standard Time</a:t>
            </a:r>
            <a:endParaRPr lang="nl-NL" sz="70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solidFill>
                  <a:srgbClr val="000000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700" dirty="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sym typeface="Verdana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sym typeface="Verdana"/>
              </a:rPr>
              <a:t>Meeteenheid</a:t>
            </a:r>
          </a:p>
        </p:txBody>
      </p:sp>
      <p:grpSp>
        <p:nvGrpSpPr>
          <p:cNvPr id="10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rgbClr val="2A187D"/>
                  </a:solidFill>
                  <a:latin typeface="Verdana"/>
                  <a:sym typeface="Verdana"/>
                </a:rPr>
                <a:t>1 Voetnoot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rgbClr val="2A187D"/>
                  </a:solidFill>
                  <a:latin typeface="Verdana"/>
                  <a:sym typeface="Verdana"/>
                </a:rPr>
                <a:t>BRON: Bron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solidFill>
                    <a:srgbClr val="000000"/>
                  </a:solidFill>
                  <a:latin typeface="Verdana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sym typeface="Verdana"/>
                </a:rPr>
                <a:t>Meeteenheid</a:t>
              </a:r>
            </a:p>
          </p:txBody>
        </p:sp>
      </p:grpSp>
      <p:pic>
        <p:nvPicPr>
          <p:cNvPr id="16" name="Picture 9" descr="SER_to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8658" name="think-cell Slide" r:id="rId16" imgW="360" imgH="360" progId="">
              <p:embed/>
            </p:oleObj>
          </a:graphicData>
        </a:graphic>
      </p:graphicFrame>
      <p:sp>
        <p:nvSpPr>
          <p:cNvPr id="18" name="Slide Number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DD6AC588-57A9-43DE-BE0E-AD246582B929}" type="slidenum">
              <a:rPr lang="en-US" smtClean="0">
                <a:solidFill>
                  <a:srgbClr val="2A187D"/>
                </a:solidFill>
                <a:latin typeface="Verdana"/>
                <a:sym typeface="Verdana"/>
              </a:rPr>
              <a:pPr>
                <a:defRPr/>
              </a:pPr>
              <a:t>‹#›</a:t>
            </a:fld>
            <a:endParaRPr lang="en-US" dirty="0">
              <a:solidFill>
                <a:srgbClr val="2A187D"/>
              </a:solidFill>
              <a:latin typeface="Verdana"/>
              <a:sym typeface="Verdana"/>
            </a:endParaRPr>
          </a:p>
        </p:txBody>
      </p:sp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3" Type="http://schemas.openxmlformats.org/officeDocument/2006/relationships/theme" Target="../theme/theme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4" Type="http://schemas.openxmlformats.org/officeDocument/2006/relationships/vmlDrawing" Target="../drawings/vmlDrawing5.v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heme" Target="../theme/theme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4" Type="http://schemas.openxmlformats.org/officeDocument/2006/relationships/vmlDrawing" Target="../drawings/vmlDrawing8.v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" name="Object 18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12" name="think-cell Slide" r:id="rId17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>
              <a:defRPr/>
            </a:pPr>
            <a:endParaRPr lang="nl-NL"/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ym typeface="Verdana" pitchFamily="34" charset="0"/>
              </a:rPr>
              <a:t>Last Modified 2/7/2013 7:53 PM W. Europe Standard Time</a:t>
            </a:r>
            <a:endParaRPr lang="nl-NL" sz="700">
              <a:sym typeface="Verdana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latin typeface="Verdana"/>
                <a:cs typeface="+mn-cs"/>
                <a:sym typeface="Verdana"/>
              </a:rPr>
              <a:t>Printed 2/2/2013 8:53 PM W. Europe Standard Time</a:t>
            </a:r>
            <a:endParaRPr lang="nl-NL" sz="700" dirty="0" smtClean="0">
              <a:latin typeface="Verdana"/>
              <a:cs typeface="+mn-cs"/>
              <a:sym typeface="Verdana"/>
            </a:endParaRPr>
          </a:p>
        </p:txBody>
      </p:sp>
      <p:sp>
        <p:nvSpPr>
          <p:cNvPr id="1217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nl-NL" smtClean="0">
                <a:sym typeface="Verdana" pitchFamily="34" charset="0"/>
              </a:rPr>
              <a:t>Second level</a:t>
            </a:r>
          </a:p>
          <a:p>
            <a:pPr lvl="2"/>
            <a:r>
              <a:rPr lang="nl-NL" smtClean="0">
                <a:sym typeface="Verdana" pitchFamily="34" charset="0"/>
              </a:rPr>
              <a:t>Third level</a:t>
            </a:r>
          </a:p>
          <a:p>
            <a:pPr lvl="3"/>
            <a:r>
              <a:rPr lang="nl-NL" smtClean="0">
                <a:sym typeface="Verdana" pitchFamily="34" charset="0"/>
              </a:rPr>
              <a:t>Fourth level</a:t>
            </a:r>
          </a:p>
          <a:p>
            <a:pPr lvl="4"/>
            <a:r>
              <a:rPr lang="nl-NL" smtClean="0">
                <a:sym typeface="Verdana" pitchFamily="34" charset="0"/>
              </a:rPr>
              <a:t>Fifth level</a:t>
            </a:r>
          </a:p>
        </p:txBody>
      </p:sp>
      <p:sp>
        <p:nvSpPr>
          <p:cNvPr id="1218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2915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cs typeface="+mn-cs"/>
                <a:sym typeface="Verdana"/>
              </a:rPr>
              <a:t>Meeteenheid</a:t>
            </a:r>
          </a:p>
        </p:txBody>
      </p:sp>
      <p:grpSp>
        <p:nvGrpSpPr>
          <p:cNvPr id="1221" name="McK Slide Element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1 Voetnoot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chemeClr val="accent5"/>
                  </a:solidFill>
                  <a:latin typeface="Verdana"/>
                  <a:cs typeface="+mn-cs"/>
                  <a:sym typeface="Verdana"/>
                </a:rPr>
                <a:t>BRON: Bron</a:t>
              </a:r>
            </a:p>
          </p:txBody>
        </p:sp>
      </p:grpSp>
      <p:grpSp>
        <p:nvGrpSpPr>
          <p:cNvPr id="1222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224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latin typeface="Verdana"/>
                  <a:cs typeface="+mn-cs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cs typeface="+mn-cs"/>
                  <a:sym typeface="Verdana"/>
                </a:rPr>
                <a:t>Meeteenheid</a:t>
              </a:r>
            </a:p>
          </p:txBody>
        </p:sp>
      </p:grpSp>
      <p:pic>
        <p:nvPicPr>
          <p:cNvPr id="1223" name="Picture 9" descr="SER_to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8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/>
          <a:ea typeface="+mj-ea"/>
          <a:cs typeface="+mj-cs"/>
          <a:sym typeface="Verdan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Verdana"/>
          <a:ea typeface="+mn-ea"/>
          <a:cs typeface="+mn-cs"/>
          <a:sym typeface="Verdana" pitchFamily="34" charset="0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Verdana"/>
          <a:sym typeface="Verdana" pitchFamily="34" charset="0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Verdana"/>
          <a:sym typeface="Verdana" pitchFamily="34" charset="0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Verdana"/>
          <a:sym typeface="Verdana" pitchFamily="34" charset="0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Verdana"/>
          <a:sym typeface="Verdana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5" name="Object 6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505" name="think-cell Slide" r:id="rId16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000000"/>
                </a:solidFill>
                <a:sym typeface="Verdana" pitchFamily="34" charset="0"/>
              </a:rPr>
              <a:t>Last Modified 2/7/2013 7:53 PM W. Europe Standard Time</a:t>
            </a:r>
            <a:endParaRPr lang="nl-NL" sz="70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solidFill>
                  <a:srgbClr val="000000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700" dirty="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61510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nl-NL" smtClean="0">
                <a:sym typeface="Verdana" pitchFamily="34" charset="0"/>
              </a:rPr>
              <a:t>Second level</a:t>
            </a:r>
          </a:p>
          <a:p>
            <a:pPr lvl="2"/>
            <a:r>
              <a:rPr lang="nl-NL" smtClean="0">
                <a:sym typeface="Verdana" pitchFamily="34" charset="0"/>
              </a:rPr>
              <a:t>Third level</a:t>
            </a:r>
          </a:p>
          <a:p>
            <a:pPr lvl="3"/>
            <a:r>
              <a:rPr lang="nl-NL" smtClean="0">
                <a:sym typeface="Verdana" pitchFamily="34" charset="0"/>
              </a:rPr>
              <a:t>Fourth level</a:t>
            </a:r>
          </a:p>
          <a:p>
            <a:pPr lvl="4"/>
            <a:r>
              <a:rPr lang="nl-NL" smtClean="0">
                <a:sym typeface="Verdana" pitchFamily="34" charset="0"/>
              </a:rPr>
              <a:t>Fifth level</a:t>
            </a:r>
          </a:p>
        </p:txBody>
      </p:sp>
      <p:sp>
        <p:nvSpPr>
          <p:cNvPr id="61511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9063" y="230188"/>
            <a:ext cx="82915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sym typeface="Verdan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sym typeface="Verdana"/>
              </a:rPr>
              <a:t>Meeteenheid</a:t>
            </a:r>
          </a:p>
        </p:txBody>
      </p:sp>
      <p:grpSp>
        <p:nvGrpSpPr>
          <p:cNvPr id="61514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rgbClr val="2A187D"/>
                  </a:solidFill>
                  <a:latin typeface="Verdana"/>
                  <a:sym typeface="Verdana"/>
                </a:rPr>
                <a:t>1 Voetnoot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rgbClr val="2A187D"/>
                  </a:solidFill>
                  <a:latin typeface="Verdana"/>
                  <a:sym typeface="Verdana"/>
                </a:rPr>
                <a:t>BRON: Bron</a:t>
              </a:r>
            </a:p>
          </p:txBody>
        </p:sp>
      </p:grpSp>
      <p:grpSp>
        <p:nvGrpSpPr>
          <p:cNvPr id="615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61517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solidFill>
                    <a:srgbClr val="000000"/>
                  </a:solidFill>
                  <a:latin typeface="Verdana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sym typeface="Verdana"/>
                </a:rPr>
                <a:t>Meeteenheid</a:t>
              </a:r>
            </a:p>
          </p:txBody>
        </p:sp>
      </p:grpSp>
      <p:pic>
        <p:nvPicPr>
          <p:cNvPr id="61516" name="Picture 9" descr="SER_to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7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/>
          <a:ea typeface="+mj-ea"/>
          <a:cs typeface="+mj-cs"/>
          <a:sym typeface="Verdan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Verdana"/>
          <a:ea typeface="+mn-ea"/>
          <a:cs typeface="+mn-cs"/>
          <a:sym typeface="Verdana" pitchFamily="34" charset="0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Verdana"/>
          <a:sym typeface="Verdana" pitchFamily="34" charset="0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Verdana"/>
          <a:sym typeface="Verdana" pitchFamily="34" charset="0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Verdana"/>
          <a:sym typeface="Verdana" pitchFamily="34" charset="0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Verdana"/>
          <a:sym typeface="Verdana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77" name="Object 6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4577" name="think-cell Slide" r:id="rId16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533481" y="1932782"/>
            <a:ext cx="2716213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>
                <a:solidFill>
                  <a:srgbClr val="000000"/>
                </a:solidFill>
                <a:sym typeface="Verdana" pitchFamily="34" charset="0"/>
              </a:rPr>
              <a:t>Last Modified 2/7/2013 7:53 PM W. Europe Standard Time</a:t>
            </a:r>
            <a:endParaRPr lang="nl-NL" sz="700">
              <a:solidFill>
                <a:srgbClr val="000000"/>
              </a:solidFill>
              <a:sym typeface="Verdana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02550" y="4106863"/>
            <a:ext cx="2378075" cy="107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smtClean="0">
                <a:solidFill>
                  <a:srgbClr val="000000"/>
                </a:solidFill>
                <a:latin typeface="Verdana"/>
                <a:sym typeface="Verdana"/>
              </a:rPr>
              <a:t>Printed 2/2/2013 8:53 PM W. Europe Standard Time</a:t>
            </a:r>
            <a:endParaRPr lang="nl-NL" sz="700" dirty="0" smtClean="0">
              <a:solidFill>
                <a:srgbClr val="000000"/>
              </a:solidFill>
              <a:latin typeface="Verdana"/>
              <a:sym typeface="Verdana"/>
            </a:endParaRPr>
          </a:p>
        </p:txBody>
      </p:sp>
      <p:sp>
        <p:nvSpPr>
          <p:cNvPr id="64582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nl-NL" smtClean="0">
                <a:sym typeface="Verdana" pitchFamily="34" charset="0"/>
              </a:rPr>
              <a:t>Second level</a:t>
            </a:r>
          </a:p>
          <a:p>
            <a:pPr lvl="2"/>
            <a:r>
              <a:rPr lang="nl-NL" smtClean="0">
                <a:sym typeface="Verdana" pitchFamily="34" charset="0"/>
              </a:rPr>
              <a:t>Third level</a:t>
            </a:r>
          </a:p>
          <a:p>
            <a:pPr lvl="3"/>
            <a:r>
              <a:rPr lang="nl-NL" smtClean="0">
                <a:sym typeface="Verdana" pitchFamily="34" charset="0"/>
              </a:rPr>
              <a:t>Fourth level</a:t>
            </a:r>
          </a:p>
          <a:p>
            <a:pPr lvl="4"/>
            <a:r>
              <a:rPr lang="nl-NL" smtClean="0">
                <a:sym typeface="Verdana" pitchFamily="34" charset="0"/>
              </a:rPr>
              <a:t>Fifth level</a:t>
            </a:r>
          </a:p>
        </p:txBody>
      </p:sp>
      <p:sp>
        <p:nvSpPr>
          <p:cNvPr id="64583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9063" y="230188"/>
            <a:ext cx="82915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3" y="26988"/>
            <a:ext cx="8477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nl-NL" sz="1400" dirty="0">
                <a:solidFill>
                  <a:srgbClr val="808080"/>
                </a:solidFill>
                <a:latin typeface="Verdana"/>
                <a:sym typeface="Verdan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sz="1600" dirty="0" smtClean="0">
                <a:solidFill>
                  <a:srgbClr val="808080"/>
                </a:solidFill>
                <a:latin typeface="Verdana"/>
                <a:sym typeface="Verdana"/>
              </a:rPr>
              <a:t>Meeteenheid</a:t>
            </a:r>
          </a:p>
        </p:txBody>
      </p:sp>
      <p:grpSp>
        <p:nvGrpSpPr>
          <p:cNvPr id="64586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19063" y="6078538"/>
            <a:ext cx="8548687" cy="509587"/>
            <a:chOff x="75" y="3829"/>
            <a:chExt cx="5385" cy="3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smtClean="0">
                  <a:solidFill>
                    <a:srgbClr val="2A187D"/>
                  </a:solidFill>
                  <a:latin typeface="Verdana"/>
                  <a:sym typeface="Verdana"/>
                </a:rPr>
                <a:t>1 Voetnoot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4323" cy="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nl-NL" sz="1000" dirty="0">
                  <a:solidFill>
                    <a:srgbClr val="2A187D"/>
                  </a:solidFill>
                  <a:latin typeface="Verdana"/>
                  <a:sym typeface="Verdana"/>
                </a:rPr>
                <a:t>BRON: Bron</a:t>
              </a:r>
            </a:p>
          </p:txBody>
        </p:sp>
      </p:grpSp>
      <p:grpSp>
        <p:nvGrpSpPr>
          <p:cNvPr id="64587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6458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nl-NL" sz="1600" b="1" dirty="0">
                  <a:solidFill>
                    <a:srgbClr val="000000"/>
                  </a:solidFill>
                  <a:latin typeface="Verdana"/>
                  <a:sym typeface="Verdana"/>
                </a:rPr>
                <a:t>Titel</a:t>
              </a:r>
            </a:p>
            <a:p>
              <a:pPr>
                <a:defRPr/>
              </a:pPr>
              <a:r>
                <a:rPr lang="nl-NL" sz="1600" dirty="0">
                  <a:solidFill>
                    <a:srgbClr val="808080"/>
                  </a:solidFill>
                  <a:latin typeface="Verdana"/>
                  <a:sym typeface="Verdana"/>
                </a:rPr>
                <a:t>Meeteenheid</a:t>
              </a:r>
            </a:p>
          </p:txBody>
        </p:sp>
      </p:grpSp>
      <p:pic>
        <p:nvPicPr>
          <p:cNvPr id="64588" name="Picture 9" descr="SER_to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7"/>
          <a:srcRect l="78590" r="3983"/>
          <a:stretch>
            <a:fillRect/>
          </a:stretch>
        </p:blipFill>
        <p:spPr bwMode="auto">
          <a:xfrm>
            <a:off x="8410575" y="0"/>
            <a:ext cx="5413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/>
          <a:ea typeface="+mj-ea"/>
          <a:cs typeface="+mj-cs"/>
          <a:sym typeface="Verdan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Verdana" pitchFamily="34" charset="0"/>
          <a:sym typeface="Verdana" pitchFamily="34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Verdana"/>
          <a:ea typeface="+mn-ea"/>
          <a:cs typeface="+mn-cs"/>
          <a:sym typeface="Verdana" pitchFamily="34" charset="0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Verdana"/>
          <a:sym typeface="Verdana" pitchFamily="34" charset="0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Verdana"/>
          <a:sym typeface="Verdana" pitchFamily="34" charset="0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Verdana"/>
          <a:sym typeface="Verdana" pitchFamily="34" charset="0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Verdana"/>
          <a:sym typeface="Verdana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4.jpeg"/><Relationship Id="rId3" Type="http://schemas.openxmlformats.org/officeDocument/2006/relationships/tags" Target="../tags/tag124.xml"/><Relationship Id="rId7" Type="http://schemas.openxmlformats.org/officeDocument/2006/relationships/image" Target="../media/image7.jpeg"/><Relationship Id="rId12" Type="http://schemas.openxmlformats.org/officeDocument/2006/relationships/hyperlink" Target="http://www.google.nl/url?sa=t&amp;rct=j&amp;q=&amp;esrc=s&amp;frm=1&amp;source=images&amp;cd=&amp;cad=rja&amp;ved=0CAQQjRw&amp;url=http://joodsactueel.be/2011/06/15/nederlandse-christenunie-in-de-bres-voor-koosjer-slachten/&amp;ei=eiIWU-3AJaOH4gSgz4GADw&amp;usg=AFQjCNFcS7umPQ5YETBRxqq8B6U0kPotMQ&amp;bvm=bv.62286460,d.bGE" TargetMode="External"/><Relationship Id="rId2" Type="http://schemas.openxmlformats.org/officeDocument/2006/relationships/tags" Target="../tags/tag1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26.xml"/><Relationship Id="rId7" Type="http://schemas.openxmlformats.org/officeDocument/2006/relationships/image" Target="../media/image7.jpeg"/><Relationship Id="rId2" Type="http://schemas.openxmlformats.org/officeDocument/2006/relationships/tags" Target="../tags/tag12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28.xml"/><Relationship Id="rId7" Type="http://schemas.openxmlformats.org/officeDocument/2006/relationships/image" Target="../media/image7.jpeg"/><Relationship Id="rId2" Type="http://schemas.openxmlformats.org/officeDocument/2006/relationships/tags" Target="../tags/tag12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tags" Target="../tags/tag130.xml"/><Relationship Id="rId7" Type="http://schemas.openxmlformats.org/officeDocument/2006/relationships/image" Target="../media/image7.jpeg"/><Relationship Id="rId12" Type="http://schemas.openxmlformats.org/officeDocument/2006/relationships/image" Target="../media/image13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6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tags" Target="../tags/tag108.xml"/><Relationship Id="rId7" Type="http://schemas.openxmlformats.org/officeDocument/2006/relationships/image" Target="../media/image7.jpeg"/><Relationship Id="rId12" Type="http://schemas.openxmlformats.org/officeDocument/2006/relationships/image" Target="../media/image13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10.xml"/><Relationship Id="rId7" Type="http://schemas.openxmlformats.org/officeDocument/2006/relationships/image" Target="../media/image7.jpeg"/><Relationship Id="rId2" Type="http://schemas.openxmlformats.org/officeDocument/2006/relationships/tags" Target="../tags/tag10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2.xml"/><Relationship Id="rId7" Type="http://schemas.openxmlformats.org/officeDocument/2006/relationships/image" Target="../media/image7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14.xml"/><Relationship Id="rId7" Type="http://schemas.openxmlformats.org/officeDocument/2006/relationships/image" Target="../media/image7.jpeg"/><Relationship Id="rId2" Type="http://schemas.openxmlformats.org/officeDocument/2006/relationships/tags" Target="../tags/tag1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16.xml"/><Relationship Id="rId7" Type="http://schemas.openxmlformats.org/officeDocument/2006/relationships/image" Target="../media/image7.jpeg"/><Relationship Id="rId2" Type="http://schemas.openxmlformats.org/officeDocument/2006/relationships/tags" Target="../tags/tag1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18.xml"/><Relationship Id="rId7" Type="http://schemas.openxmlformats.org/officeDocument/2006/relationships/image" Target="../media/image7.jpeg"/><Relationship Id="rId2" Type="http://schemas.openxmlformats.org/officeDocument/2006/relationships/tags" Target="../tags/tag11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20.xml"/><Relationship Id="rId7" Type="http://schemas.openxmlformats.org/officeDocument/2006/relationships/image" Target="../media/image7.jpeg"/><Relationship Id="rId2" Type="http://schemas.openxmlformats.org/officeDocument/2006/relationships/tags" Target="../tags/tag11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22.xml"/><Relationship Id="rId7" Type="http://schemas.openxmlformats.org/officeDocument/2006/relationships/image" Target="../media/image7.jpeg"/><Relationship Id="rId2" Type="http://schemas.openxmlformats.org/officeDocument/2006/relationships/tags" Target="../tags/tag12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0" y="1666875"/>
            <a:ext cx="8961438" cy="50546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820863"/>
            <a:ext cx="7832725" cy="43592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nl-NL" sz="4000" smtClean="0">
              <a:solidFill>
                <a:schemeClr val="bg1"/>
              </a:solidFill>
              <a:latin typeface="Verdana" pitchFamily="34" charset="0"/>
              <a:sym typeface="Wingdings" pitchFamily="2" charset="2"/>
            </a:endParaRPr>
          </a:p>
          <a:p>
            <a:pPr algn="ctr">
              <a:lnSpc>
                <a:spcPct val="80000"/>
              </a:lnSpc>
            </a:pPr>
            <a:r>
              <a:rPr lang="nl-NL" sz="4000" smtClean="0">
                <a:solidFill>
                  <a:srgbClr val="E7E7E7"/>
                </a:solidFill>
                <a:latin typeface="Verdana" pitchFamily="34" charset="0"/>
                <a:sym typeface="Wingdings" pitchFamily="2" charset="2"/>
              </a:rPr>
              <a:t>Decentrale Opwek in het Energieakkoord voor Duurzame Groei</a:t>
            </a:r>
          </a:p>
          <a:p>
            <a:pPr algn="ctr">
              <a:lnSpc>
                <a:spcPct val="80000"/>
              </a:lnSpc>
            </a:pPr>
            <a:endParaRPr lang="nl-NL" sz="4000" smtClean="0">
              <a:solidFill>
                <a:srgbClr val="E7E7E7"/>
              </a:solidFill>
              <a:latin typeface="Verdana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nl-NL" sz="1900" smtClean="0">
                <a:solidFill>
                  <a:srgbClr val="E7E7E7"/>
                </a:solidFill>
                <a:latin typeface="Verdana" pitchFamily="34" charset="0"/>
                <a:sym typeface="Wingdings" pitchFamily="2" charset="2"/>
              </a:rPr>
              <a:t>Monique J. van Eijkelenburg @mjvaneijkelenbu</a:t>
            </a:r>
          </a:p>
          <a:p>
            <a:pPr>
              <a:lnSpc>
                <a:spcPct val="80000"/>
              </a:lnSpc>
            </a:pPr>
            <a:r>
              <a:rPr lang="nl-NL" sz="1900" smtClean="0">
                <a:solidFill>
                  <a:srgbClr val="E7E7E7"/>
                </a:solidFill>
                <a:latin typeface="Verdana" pitchFamily="34" charset="0"/>
                <a:sym typeface="Wingdings" pitchFamily="2" charset="2"/>
              </a:rPr>
              <a:t>Directeur Strategie</a:t>
            </a:r>
          </a:p>
          <a:p>
            <a:pPr>
              <a:lnSpc>
                <a:spcPct val="80000"/>
              </a:lnSpc>
            </a:pPr>
            <a:r>
              <a:rPr lang="nl-NL" sz="1900" smtClean="0">
                <a:solidFill>
                  <a:srgbClr val="E7E7E7"/>
                </a:solidFill>
                <a:latin typeface="Verdana" pitchFamily="34" charset="0"/>
                <a:sym typeface="Wingdings" pitchFamily="2" charset="2"/>
              </a:rPr>
              <a:t>Duurzame Energie Koepel </a:t>
            </a:r>
          </a:p>
          <a:p>
            <a:pPr>
              <a:lnSpc>
                <a:spcPct val="80000"/>
              </a:lnSpc>
            </a:pPr>
            <a:r>
              <a:rPr lang="nl-NL" sz="1900" smtClean="0">
                <a:solidFill>
                  <a:srgbClr val="E7E7E7"/>
                </a:solidFill>
                <a:latin typeface="Verdana" pitchFamily="34" charset="0"/>
                <a:sym typeface="Wingdings" pitchFamily="2" charset="2"/>
              </a:rPr>
              <a:t>16 april 2014 /   Inzet en regelgeving Mini-Windturbines</a:t>
            </a:r>
            <a:endParaRPr lang="nl-NL" sz="1700" smtClean="0">
              <a:solidFill>
                <a:srgbClr val="E7E7E7"/>
              </a:solidFill>
              <a:latin typeface="Verdana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nl-NL" sz="1400" b="1" smtClean="0">
              <a:solidFill>
                <a:srgbClr val="E7E7E7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nl-NL" sz="1400" b="1" smtClean="0">
              <a:solidFill>
                <a:srgbClr val="E7E7E7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nl-NL" sz="1200" b="1" smtClean="0">
                <a:solidFill>
                  <a:srgbClr val="E7E7E7"/>
                </a:solidFill>
                <a:latin typeface="Verdana" pitchFamily="34" charset="0"/>
              </a:rPr>
              <a:t/>
            </a:r>
            <a:br>
              <a:rPr lang="nl-NL" sz="1200" b="1" smtClean="0">
                <a:solidFill>
                  <a:srgbClr val="E7E7E7"/>
                </a:solidFill>
                <a:latin typeface="Verdana" pitchFamily="34" charset="0"/>
              </a:rPr>
            </a:br>
            <a:r>
              <a:rPr lang="nl-NL" sz="1400" smtClean="0">
                <a:solidFill>
                  <a:srgbClr val="E7E7E7"/>
                </a:solidFill>
                <a:latin typeface="Verdana" pitchFamily="34" charset="0"/>
              </a:rPr>
              <a:t/>
            </a:r>
            <a:br>
              <a:rPr lang="nl-NL" sz="1400" smtClean="0">
                <a:solidFill>
                  <a:srgbClr val="E7E7E7"/>
                </a:solidFill>
                <a:latin typeface="Verdana" pitchFamily="34" charset="0"/>
              </a:rPr>
            </a:br>
            <a:endParaRPr lang="en-US" sz="1400" smtClean="0">
              <a:solidFill>
                <a:srgbClr val="E7E7E7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1400" smtClean="0">
              <a:latin typeface="Verdana" pitchFamily="34" charset="0"/>
            </a:endParaRPr>
          </a:p>
        </p:txBody>
      </p:sp>
      <p:grpSp>
        <p:nvGrpSpPr>
          <p:cNvPr id="157699" name="Groep 12"/>
          <p:cNvGrpSpPr>
            <a:grpSpLocks/>
          </p:cNvGrpSpPr>
          <p:nvPr/>
        </p:nvGrpSpPr>
        <p:grpSpPr bwMode="auto">
          <a:xfrm>
            <a:off x="0" y="0"/>
            <a:ext cx="8961438" cy="1666875"/>
            <a:chOff x="0" y="0"/>
            <a:chExt cx="9144000" cy="1700808"/>
          </a:xfrm>
        </p:grpSpPr>
        <p:pic>
          <p:nvPicPr>
            <p:cNvPr id="157701" name="Tijdelijke aanduiding voor inhoud 3" descr="Logo Duurzame Energie Koepe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75178" y="0"/>
              <a:ext cx="1760187" cy="170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Rechte verbindingslijn 14"/>
            <p:cNvCxnSpPr/>
            <p:nvPr/>
          </p:nvCxnSpPr>
          <p:spPr>
            <a:xfrm flipH="1">
              <a:off x="0" y="170080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700" name="Titel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291512" cy="292100"/>
          </a:xfrm>
        </p:spPr>
        <p:txBody>
          <a:bodyPr/>
          <a:lstStyle/>
          <a:p>
            <a:endParaRPr lang="nl-NL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5" name="Object 1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3675" name="think-cell Slide" r:id="rId6" imgW="360" imgH="360" progId="">
              <p:embed/>
            </p:oleObj>
          </a:graphicData>
        </a:graphic>
      </p:graphicFrame>
      <p:sp>
        <p:nvSpPr>
          <p:cNvPr id="113676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3677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8" name="Afbeelding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50000"/>
              </a:lnSpc>
              <a:defRPr/>
            </a:pPr>
            <a:endParaRPr lang="nl-NL" sz="360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“Decentrale opwek”- zonne-energie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1368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188" y="1362075"/>
            <a:ext cx="543083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05538" y="904875"/>
            <a:ext cx="142081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3338" y="2419350"/>
            <a:ext cx="14843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4" name="Picture 7" descr="https://encrypted-tbn1.gstatic.com/images?q=tbn:ANd9GcR_psewnoiUzzmRsYlkJK8iAwAwYsOwblLgTPCyIBLRBalOgOEa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11775" y="3783013"/>
            <a:ext cx="3181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5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41750" y="4237038"/>
            <a:ext cx="22209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7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5717" name="think-cell Slide" r:id="rId6" imgW="360" imgH="360" progId="">
              <p:embed/>
            </p:oleObj>
          </a:graphicData>
        </a:graphic>
      </p:graphicFrame>
      <p:sp>
        <p:nvSpPr>
          <p:cNvPr id="115718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5719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Afbeelding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Levert de staat 5,5 mlrd per jaar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“de vervuiler betaald”- reversed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Vooral gekoppeld aan gebruik van fossiele energie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Nu vrijstelling: hernieuwbaar opgewekt, achter de meter, voor eigen gebruik + PC-roos korting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Vb. PV/miniwind: Voor iedere 1 mln huishoudens: ca. 300-350 mln derving EB en ca. 200 mln BTW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Socialiseren?????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Kropje sla- discussie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477125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Energiebelasting….”flexibeler kunnen we het niet maken”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4386" name="think-cell Slide" r:id="rId6" imgW="360" imgH="360" progId="">
              <p:embed/>
            </p:oleObj>
          </a:graphicData>
        </a:graphic>
      </p:graphicFrame>
      <p:sp>
        <p:nvSpPr>
          <p:cNvPr id="144387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44388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Afbeelding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STROOM / samenvoegen Elektriciteitswet en Gaswet (brief min. EZ eind april verwacht in Tweede Kamer)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Omgevingswet (beleidsbrief min. I&amp;M voor/in zomer naar Tweede Kamer), incl. advies Raad van State (en concept? AmvB's?  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Ecodesign / keurmerk / Energieprestatiekeur apparaten en gebouwen / opleiding installateurs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zelfregulering miniwind: factsheet plaatsingscriteria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registratie opgesteld vermogen achter de meter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477125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Op handen zijnde wijzigingen wet- en regelgeving”</a:t>
            </a:r>
            <a:endParaRPr lang="nl-NL" sz="24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6740" name="think-cell Slide" r:id="rId6" imgW="360" imgH="360" progId="">
              <p:embed/>
            </p:oleObj>
          </a:graphicData>
        </a:graphic>
      </p:graphicFrame>
      <p:sp>
        <p:nvSpPr>
          <p:cNvPr id="116741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6742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AutoShape 42" descr="Biogas"/>
          <p:cNvSpPr>
            <a:spLocks noChangeArrowheads="1"/>
          </p:cNvSpPr>
          <p:nvPr/>
        </p:nvSpPr>
        <p:spPr bwMode="auto">
          <a:xfrm>
            <a:off x="1539875" y="6118225"/>
            <a:ext cx="661988" cy="592138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6744" name="AutoShape 28" descr="Biogas2"/>
          <p:cNvSpPr>
            <a:spLocks noChangeArrowheads="1"/>
          </p:cNvSpPr>
          <p:nvPr/>
        </p:nvSpPr>
        <p:spPr bwMode="auto">
          <a:xfrm>
            <a:off x="2052638" y="6118225"/>
            <a:ext cx="447675" cy="592138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116745" name="Afbeelding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108700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Afbeelding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188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Afbeelding 16" descr="banner_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7163" y="6134100"/>
            <a:ext cx="1614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Afbeelding 17" descr="banner_5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52688" y="6111875"/>
            <a:ext cx="16160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Afbeelding 23" descr="http://www.tocardo.com/siteAssets/images/Projects/18%20-%20den%20oever_croppedwid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81650" y="6134100"/>
            <a:ext cx="1247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50000"/>
              </a:lnSpc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“Energiebelasting 2.0” nodig om verduurzaming van de energievoorziening en decentrale opwek te faciliteren</a:t>
            </a:r>
          </a:p>
          <a:p>
            <a:pPr lvl="1">
              <a:lnSpc>
                <a:spcPct val="150000"/>
              </a:lnSpc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………………..wie durft het aan?</a:t>
            </a:r>
          </a:p>
          <a:p>
            <a:pPr lvl="1">
              <a:lnSpc>
                <a:spcPct val="150000"/>
              </a:lnSpc>
              <a:defRPr/>
            </a:pP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477125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Energiebelasting….”flexibeler kunnen we het niet maken”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4" name="Picture 3" descr="kicken"/>
          <p:cNvPicPr>
            <a:picLocks noChangeAspect="1" noChangeArrowheads="1"/>
          </p:cNvPicPr>
          <p:nvPr/>
        </p:nvPicPr>
        <p:blipFill>
          <a:blip r:embed="rId15"/>
          <a:srcRect l="14442"/>
          <a:stretch>
            <a:fillRect/>
          </a:stretch>
        </p:blipFill>
        <p:spPr bwMode="auto">
          <a:xfrm>
            <a:off x="2052638" y="2898775"/>
            <a:ext cx="4497387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80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480" name="think-cell Slide" r:id="rId6" imgW="360" imgH="360" progId="">
              <p:embed/>
            </p:oleObj>
          </a:graphicData>
        </a:graphic>
      </p:graphicFrame>
      <p:sp>
        <p:nvSpPr>
          <p:cNvPr id="105481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05482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3" name="AutoShape 42" descr="Biogas"/>
          <p:cNvSpPr>
            <a:spLocks noChangeArrowheads="1"/>
          </p:cNvSpPr>
          <p:nvPr/>
        </p:nvSpPr>
        <p:spPr bwMode="auto">
          <a:xfrm>
            <a:off x="1539875" y="6118225"/>
            <a:ext cx="661988" cy="592138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5484" name="AutoShape 28" descr="Biogas2"/>
          <p:cNvSpPr>
            <a:spLocks noChangeArrowheads="1"/>
          </p:cNvSpPr>
          <p:nvPr/>
        </p:nvSpPr>
        <p:spPr bwMode="auto">
          <a:xfrm>
            <a:off x="2052638" y="6118225"/>
            <a:ext cx="447675" cy="592138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105485" name="Afbeelding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108700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6" name="Afbeelding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188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7" name="Afbeelding 16" descr="banner_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7163" y="6134100"/>
            <a:ext cx="1614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Afbeelding 17" descr="banner_5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52688" y="6111875"/>
            <a:ext cx="16160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9" name="Afbeelding 23" descr="http://www.tocardo.com/siteAssets/images/Projects/18%20-%20den%20oever_croppedwid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81650" y="6134100"/>
            <a:ext cx="1247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Energieakkoord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in het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kort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Decentrale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opwek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– issues en scope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Hoe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houdbaar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ons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energiebelasting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systeem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lvl="1">
              <a:defRPr/>
            </a:pPr>
            <a:endParaRPr lang="nl-NL" sz="20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Decentrale opwek in het Energieakkoord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4692" name="think-cell Slide" r:id="rId6" imgW="360" imgH="360" progId="">
              <p:embed/>
            </p:oleObj>
          </a:graphicData>
        </a:graphic>
      </p:graphicFrame>
      <p:sp>
        <p:nvSpPr>
          <p:cNvPr id="114693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4694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Afbeelding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08700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Basis voor consistentie in beleid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Van 4% naar 16% hernieuwbare energie in 10 </a:t>
            </a:r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jr</a:t>
            </a: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Kosten 1/3 lager dan uitvoering regeerakkoord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Extra werkgelegenheid: ca. 60-100.000 </a:t>
            </a:r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arb.jaren</a:t>
            </a:r>
            <a:endParaRPr lang="nl-NL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13-18 </a:t>
            </a:r>
            <a:r>
              <a:rPr lang="nl-NL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mlrd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extra investeringen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Meer ruimte voor burgers &amp; bedrijven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Nog niet alles is vastgelegd, maar….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Uitvoering is inmiddels in volle gang!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Kern van het Energieakkoord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7" name="Object 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7527" name="think-cell Slide" r:id="rId6" imgW="360" imgH="360" progId="">
              <p:embed/>
            </p:oleObj>
          </a:graphicData>
        </a:graphic>
      </p:graphicFrame>
      <p:sp>
        <p:nvSpPr>
          <p:cNvPr id="107528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07529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nl-NL" sz="2400" b="1" u="sng">
                <a:solidFill>
                  <a:srgbClr val="1F125E"/>
                </a:solidFill>
                <a:latin typeface="Calibri" pitchFamily="34" charset="0"/>
                <a:cs typeface="Arial" charset="0"/>
              </a:rPr>
              <a:t>Proces: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&gt; ½ jaar onderhandelen met &gt; 40 partijen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SER heeft gefaciliteerd, partijen zijn verantwoordelijk voor de uitvoering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Glas is halfvol, en daarom een begin- nog geen einde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18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Uitvoering is inmiddels in volle gang!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endParaRPr lang="nl-NL" sz="1800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lvl="1">
              <a:defRPr/>
            </a:pPr>
            <a:r>
              <a:rPr lang="nl-NL" sz="2400" u="sng">
                <a:solidFill>
                  <a:srgbClr val="1F125E"/>
                </a:solidFill>
                <a:latin typeface="Calibri" pitchFamily="34" charset="0"/>
                <a:cs typeface="Arial" charset="0"/>
              </a:rPr>
              <a:t>Doelen: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20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Energiebesparing: 1,5% / jr – 100 PJ finaal in 2020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Hernieuwbare Energie: 14% in 2020, 16% in 2023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Minimaal 15.000 netto banengroei komende jaren </a:t>
            </a:r>
          </a:p>
          <a:p>
            <a:pPr lvl="1">
              <a:buFont typeface="Courier New" pitchFamily="49" charset="0"/>
              <a:buChar char="o"/>
              <a:defRPr/>
            </a:pPr>
            <a:endParaRPr lang="nl-NL" sz="1800" i="1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lvl="1">
              <a:defRPr/>
            </a:pPr>
            <a:r>
              <a:rPr lang="nl-NL" sz="2400" b="1" u="sng">
                <a:solidFill>
                  <a:srgbClr val="1F125E"/>
                </a:solidFill>
                <a:latin typeface="Calibri" pitchFamily="34" charset="0"/>
                <a:cs typeface="Arial" charset="0"/>
              </a:rPr>
              <a:t>Tussendoelen: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20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Meetmomenten in 2016 / 2018 : 1/3 &amp; 2/3 van de doelen.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nl-NL" sz="1800" i="1">
                <a:solidFill>
                  <a:srgbClr val="1F125E"/>
                </a:solidFill>
                <a:latin typeface="Calibri" pitchFamily="34" charset="0"/>
                <a:cs typeface="Arial" charset="0"/>
              </a:rPr>
              <a:t> Indien onvoldoende: aanvullend pakket van maatregelen</a:t>
            </a:r>
            <a:endParaRPr lang="nl-NL" sz="1800" i="1">
              <a:solidFill>
                <a:srgbClr val="1F125E"/>
              </a:solidFill>
              <a:latin typeface="Calibri" pitchFamily="34" charset="0"/>
              <a:cs typeface="Arial" charset="0"/>
              <a:sym typeface="Verdana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Algemeen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07532" name="Afbeelding 13"/>
          <p:cNvPicPr>
            <a:picLocks noChangeAspect="1"/>
          </p:cNvPicPr>
          <p:nvPr/>
        </p:nvPicPr>
        <p:blipFill>
          <a:blip r:embed="rId8"/>
          <a:srcRect l="31432" r="40395"/>
          <a:stretch>
            <a:fillRect/>
          </a:stretch>
        </p:blipFill>
        <p:spPr bwMode="auto">
          <a:xfrm>
            <a:off x="7202488" y="2584450"/>
            <a:ext cx="96996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981700"/>
            <a:ext cx="1101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8550" name="think-cell Slide" r:id="rId6" imgW="360" imgH="360" progId="">
              <p:embed/>
            </p:oleObj>
          </a:graphicData>
        </a:graphic>
      </p:graphicFrame>
      <p:sp>
        <p:nvSpPr>
          <p:cNvPr id="108551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08552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3" name="AutoShape 42" descr="Biogas"/>
          <p:cNvSpPr>
            <a:spLocks noChangeArrowheads="1"/>
          </p:cNvSpPr>
          <p:nvPr/>
        </p:nvSpPr>
        <p:spPr bwMode="auto">
          <a:xfrm>
            <a:off x="0" y="6111875"/>
            <a:ext cx="661988" cy="592138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8554" name="AutoShape 28" descr="Biogas2"/>
          <p:cNvSpPr>
            <a:spLocks noChangeArrowheads="1"/>
          </p:cNvSpPr>
          <p:nvPr/>
        </p:nvSpPr>
        <p:spPr bwMode="auto">
          <a:xfrm>
            <a:off x="587375" y="6111875"/>
            <a:ext cx="447675" cy="592138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nl-NL" sz="2400" u="sng">
                <a:solidFill>
                  <a:srgbClr val="150C3F"/>
                </a:solidFill>
                <a:latin typeface="Calibri" pitchFamily="34" charset="0"/>
                <a:cs typeface="Arial" charset="0"/>
              </a:rPr>
              <a:t>Traditionele Energie: 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grootschalige opwekking, 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energiebedrijven in de lead 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relatieve lage kapitaalskosten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hoog aandeel brandstofkosten (gas, kolen, olie)</a:t>
            </a:r>
          </a:p>
          <a:p>
            <a:pPr lvl="1"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 </a:t>
            </a:r>
            <a:r>
              <a:rPr lang="nl-NL" sz="2400" u="sng">
                <a:solidFill>
                  <a:srgbClr val="150C3F"/>
                </a:solidFill>
                <a:latin typeface="Calibri" pitchFamily="34" charset="0"/>
                <a:cs typeface="Arial" charset="0"/>
              </a:rPr>
              <a:t>Hernieuwbare energie: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Veel decentrale opwek (gas, elektra, warmte/koude)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Grote betrokkenheid van burgers en bedrijven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Relatieve hoge kapitaalskosten (apparaten om hernieuwbare energie op te wekken)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Lage / geen brandstofkosten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nl-NL" sz="2400">
                <a:solidFill>
                  <a:srgbClr val="150C3F"/>
                </a:solidFill>
                <a:latin typeface="Calibri" pitchFamily="34" charset="0"/>
                <a:cs typeface="Arial" charset="0"/>
              </a:rPr>
              <a:t>Dus meer economische toegevoegde waarde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Herschikking van het energiesysteem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08557" name="Afbeelding 13"/>
          <p:cNvPicPr>
            <a:picLocks noChangeAspect="1"/>
          </p:cNvPicPr>
          <p:nvPr/>
        </p:nvPicPr>
        <p:blipFill>
          <a:blip r:embed="rId10"/>
          <a:srcRect t="19273" b="30363"/>
          <a:stretch>
            <a:fillRect/>
          </a:stretch>
        </p:blipFill>
        <p:spPr bwMode="auto">
          <a:xfrm>
            <a:off x="5961063" y="1152525"/>
            <a:ext cx="2063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9574" name="think-cell Slide" r:id="rId6" imgW="360" imgH="360" progId="">
              <p:embed/>
            </p:oleObj>
          </a:graphicData>
        </a:graphic>
      </p:graphicFrame>
      <p:sp>
        <p:nvSpPr>
          <p:cNvPr id="109575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09576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AutoShape 42" descr="Biogas"/>
          <p:cNvSpPr>
            <a:spLocks noChangeArrowheads="1"/>
          </p:cNvSpPr>
          <p:nvPr/>
        </p:nvSpPr>
        <p:spPr bwMode="auto">
          <a:xfrm>
            <a:off x="1539875" y="6118225"/>
            <a:ext cx="661988" cy="592138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109578" name="Afbeelding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08700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9" name="Afbeelding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188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nl-NL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Het energiesysteem van de toekomst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09582" name="Afbeelding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8300" y="793750"/>
            <a:ext cx="7405688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8" name="Object 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0598" name="think-cell Slide" r:id="rId6" imgW="360" imgH="360" progId="">
              <p:embed/>
            </p:oleObj>
          </a:graphicData>
        </a:graphic>
      </p:graphicFrame>
      <p:sp>
        <p:nvSpPr>
          <p:cNvPr id="110599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0600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1" name="AutoShape 42" descr="Biogas"/>
          <p:cNvSpPr>
            <a:spLocks noChangeArrowheads="1"/>
          </p:cNvSpPr>
          <p:nvPr/>
        </p:nvSpPr>
        <p:spPr bwMode="auto">
          <a:xfrm>
            <a:off x="892175" y="6127750"/>
            <a:ext cx="663575" cy="592138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10602" name="AutoShape 28" descr="Biogas2"/>
          <p:cNvSpPr>
            <a:spLocks noChangeArrowheads="1"/>
          </p:cNvSpPr>
          <p:nvPr/>
        </p:nvSpPr>
        <p:spPr bwMode="auto">
          <a:xfrm>
            <a:off x="1455738" y="6134100"/>
            <a:ext cx="447675" cy="592138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9525" algn="ctr">
            <a:solidFill>
              <a:srgbClr val="0066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110603" name="Afbeelding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118225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Afbeelding 17" descr="banner_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66900" y="6116638"/>
            <a:ext cx="1614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nl-NL" sz="28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In Nederland gaat het om:</a:t>
            </a:r>
          </a:p>
          <a:p>
            <a:pPr marL="0" lvl="1">
              <a:defRPr/>
            </a:pPr>
            <a:endParaRPr lang="nl-NL" sz="1800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Windenergie (op land, op zee en mini-wind)</a:t>
            </a:r>
          </a:p>
          <a:p>
            <a:pPr marL="0" lvl="1">
              <a:defRPr/>
            </a:pPr>
            <a:endParaRPr lang="nl-NL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Bio-energie (bij/meestook, vergisting, brandstof, warmte/kracht combinatie, warmte)</a:t>
            </a:r>
          </a:p>
          <a:p>
            <a:pPr marL="0" lvl="1">
              <a:defRPr/>
            </a:pPr>
            <a:endParaRPr lang="nl-NL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Zonne-energie (warmte en stroom)</a:t>
            </a:r>
          </a:p>
          <a:p>
            <a:pPr marL="0" lvl="1">
              <a:defRPr/>
            </a:pPr>
            <a:endParaRPr lang="nl-NL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Bodemenergie (diepe geothermie en warmte/koude opslag-wko systemen)</a:t>
            </a:r>
          </a:p>
          <a:p>
            <a:pPr marL="0" lvl="1">
              <a:defRPr/>
            </a:pPr>
            <a:endParaRPr lang="nl-NL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Omgevingswarmte (warmtepompen)</a:t>
            </a:r>
          </a:p>
          <a:p>
            <a:pPr marL="0" lvl="1">
              <a:defRPr/>
            </a:pPr>
            <a:endParaRPr lang="nl-NL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marL="0" lvl="1"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Energie uit water (getijden, rivieren, zee)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Duurzame energie in Nederland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4262438" y="2373313"/>
            <a:ext cx="135255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584200" y="3195638"/>
            <a:ext cx="5184775" cy="5826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552450" y="4189413"/>
            <a:ext cx="502920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631825" y="4646613"/>
            <a:ext cx="5259388" cy="5365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1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1621" name="think-cell Slide" r:id="rId6" imgW="360" imgH="360" progId="">
              <p:embed/>
            </p:oleObj>
          </a:graphicData>
        </a:graphic>
      </p:graphicFrame>
      <p:sp>
        <p:nvSpPr>
          <p:cNvPr id="111622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1623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Afbeelding 23" descr="http://www.tocardo.com/siteAssets/images/Projects/18%20-%20den%20oever_croppedwid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34100"/>
            <a:ext cx="1247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nl-NL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Indicatieve verdeling van de PJ’s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11627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9038" y="979488"/>
            <a:ext cx="570865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al 18"/>
          <p:cNvSpPr/>
          <p:nvPr/>
        </p:nvSpPr>
        <p:spPr>
          <a:xfrm>
            <a:off x="2052638" y="2474913"/>
            <a:ext cx="5337175" cy="1322387"/>
          </a:xfrm>
          <a:prstGeom prst="ellipse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1433513" y="4090988"/>
            <a:ext cx="5337175" cy="466725"/>
          </a:xfrm>
          <a:prstGeom prst="ellipse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639888" y="5092700"/>
            <a:ext cx="5337175" cy="466725"/>
          </a:xfrm>
          <a:prstGeom prst="ellipse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5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45" name="think-cell Slide" r:id="rId6" imgW="360" imgH="360" progId="">
              <p:embed/>
            </p:oleObj>
          </a:graphicData>
        </a:graphic>
      </p:graphicFrame>
      <p:sp>
        <p:nvSpPr>
          <p:cNvPr id="112646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nl-NL" sz="1600">
              <a:sym typeface="Verdana" pitchFamily="34" charset="0"/>
            </a:endParaRPr>
          </a:p>
        </p:txBody>
      </p:sp>
      <p:pic>
        <p:nvPicPr>
          <p:cNvPr id="112647" name="Tijdelijke aanduiding voor inhoud 3" descr="Logo Duurzame Energie Koepe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4813" y="0"/>
            <a:ext cx="936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Afbeelding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08700"/>
            <a:ext cx="9017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fgeronde rechthoek 2"/>
          <p:cNvSpPr/>
          <p:nvPr/>
        </p:nvSpPr>
        <p:spPr>
          <a:xfrm>
            <a:off x="257175" y="904875"/>
            <a:ext cx="8355013" cy="50101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50000"/>
              </a:lnSpc>
              <a:defRPr/>
            </a:pPr>
            <a:r>
              <a:rPr lang="nl-NL" sz="2400" u="sng">
                <a:solidFill>
                  <a:srgbClr val="1F125E"/>
                </a:solidFill>
                <a:latin typeface="Calibri" pitchFamily="34" charset="0"/>
                <a:cs typeface="Arial" charset="0"/>
              </a:rPr>
              <a:t>Illustratie van de “energieke samenleving”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Salderen achter de meter, met 5000 KWh vrijstelling EB	</a:t>
            </a:r>
            <a:r>
              <a:rPr lang="nl-NL" sz="36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√</a:t>
            </a:r>
            <a:endParaRPr lang="nl-NL" sz="2400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Burger- energie coöperaties met EB korting</a:t>
            </a:r>
            <a:r>
              <a:rPr lang="nl-NL" sz="36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 		√</a:t>
            </a:r>
            <a:endParaRPr lang="nl-NL" sz="2400">
              <a:solidFill>
                <a:srgbClr val="1F125E"/>
              </a:solidFill>
              <a:latin typeface="Calibri" pitchFamily="34" charset="0"/>
              <a:cs typeface="Arial" charset="0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“ontzorgingsmodellen”- achter de meter met KWh	</a:t>
            </a:r>
            <a:r>
              <a:rPr lang="nl-NL" sz="32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X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“ontzorgingsmodellen”- achter de meter zonder KWh	</a:t>
            </a:r>
            <a:r>
              <a:rPr lang="nl-NL" sz="36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√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nl-NL" sz="24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Eigen panelen en miniwind voor de meter		</a:t>
            </a:r>
            <a:r>
              <a:rPr lang="nl-NL" sz="3600">
                <a:solidFill>
                  <a:srgbClr val="1F125E"/>
                </a:solidFill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57175" y="223838"/>
            <a:ext cx="7243763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>
                <a:latin typeface="Calibri" panose="020F0502020204030204" pitchFamily="34" charset="0"/>
              </a:rPr>
              <a:t>“Decentrale opwek”- zonne-energie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NP_IDX" val="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6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4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BqgvNSdUK4eC9FIX5MB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dWvte2UqFrojMrZjT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XbiiEzREmelXsb1qqI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vuQzVzLka733CFjTjW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rhfY6RKU.rcCBzwdCF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LwIgo5UaLJn3urzL2g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em5ezTs0mJtLpONGre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BAv51l8ECs8q7is.0i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1eu8iHU2h5B.gCXJI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CqgWf_z0yELl55Ciqy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BqgvNSdUK4eC9FIX5MB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0QA1Mo10yIRtaCSZbO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YT7_pT_023FIcEX9bc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XbiiEzREmelXsb1qqIX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vuQzVzLka733CFjTjWn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rhfY6RKU.rcCBzwdCFT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LwIgo5UaLJn3urzL2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0QA1Mo10yIRtaCSZbOo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em5ezTs0mJtLpONGrey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BAv51l8ECs8q7is.0ik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1eu8iHU2h5B.gCXJI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CqgWf_z0yELl55Ciqyu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YT7_pT_023FIcEX9bc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BqgvNSdUK4eC9FIX5M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0QA1Mo10yIRtaCSZbO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YT7_pT_023FIcEX9bcO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uEgttmV0ekQPt6OGL4C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csG1bKO0eePkFMAwv73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JdOvEGEeo7B7BXdxpw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XbiiEzREmelXsb1qqI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Gjg1QE80q1yUAdM0yDf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vuQzVzLka733CFjTjW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WNO5yrBUWXsiGp3bQuM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rhfY6RKU.rcCBzwdCFT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LwIgo5UaLJn3urzL2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em5ezTs0mJtLpONGrey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BAv51l8ECs8q7is.0ik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P1eu8iHU2h5B.gCXJI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CqgWf_z0yELl55Ciqyu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ccawD2YEywtwf.B_oa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7125EMiUuTSfdiLf87A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UuF5Nn0eSuTQ0A6gCQA"/>
</p:tagLst>
</file>

<file path=ppt/theme/theme1.xml><?xml version="1.0" encoding="utf-8"?>
<a:theme xmlns:a="http://schemas.openxmlformats.org/drawingml/2006/main" name="Firm Format - Dutch">
  <a:themeElements>
    <a:clrScheme name="SER">
      <a:dk1>
        <a:srgbClr val="000000"/>
      </a:dk1>
      <a:lt1>
        <a:srgbClr val="FFFFFF"/>
      </a:lt1>
      <a:dk2>
        <a:srgbClr val="2A187D"/>
      </a:dk2>
      <a:lt2>
        <a:srgbClr val="FFFFFF"/>
      </a:lt2>
      <a:accent1>
        <a:srgbClr val="E8EAEB"/>
      </a:accent1>
      <a:accent2>
        <a:srgbClr val="60C5EA"/>
      </a:accent2>
      <a:accent3>
        <a:srgbClr val="EF8300"/>
      </a:accent3>
      <a:accent4>
        <a:srgbClr val="B3006B"/>
      </a:accent4>
      <a:accent5>
        <a:srgbClr val="2A187D"/>
      </a:accent5>
      <a:accent6>
        <a:srgbClr val="808080"/>
      </a:accent6>
      <a:hlink>
        <a:srgbClr val="EF8300"/>
      </a:hlink>
      <a:folHlink>
        <a:srgbClr val="B3006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Dut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4">
        <a:dk1>
          <a:srgbClr val="000000"/>
        </a:dk1>
        <a:lt1>
          <a:srgbClr val="FFFFFF"/>
        </a:lt1>
        <a:dk2>
          <a:srgbClr val="2A187D"/>
        </a:dk2>
        <a:lt2>
          <a:srgbClr val="FFFFFF"/>
        </a:lt2>
        <a:accent1>
          <a:srgbClr val="E8EAEB"/>
        </a:accent1>
        <a:accent2>
          <a:srgbClr val="60C5EA"/>
        </a:accent2>
        <a:accent3>
          <a:srgbClr val="FFFFFF"/>
        </a:accent3>
        <a:accent4>
          <a:srgbClr val="000000"/>
        </a:accent4>
        <a:accent5>
          <a:srgbClr val="F2F3F3"/>
        </a:accent5>
        <a:accent6>
          <a:srgbClr val="56B2D4"/>
        </a:accent6>
        <a:hlink>
          <a:srgbClr val="EF8300"/>
        </a:hlink>
        <a:folHlink>
          <a:srgbClr val="B3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m Format - Dutch">
  <a:themeElements>
    <a:clrScheme name="SER">
      <a:dk1>
        <a:srgbClr val="000000"/>
      </a:dk1>
      <a:lt1>
        <a:srgbClr val="FFFFFF"/>
      </a:lt1>
      <a:dk2>
        <a:srgbClr val="2A187D"/>
      </a:dk2>
      <a:lt2>
        <a:srgbClr val="FFFFFF"/>
      </a:lt2>
      <a:accent1>
        <a:srgbClr val="E8EAEB"/>
      </a:accent1>
      <a:accent2>
        <a:srgbClr val="60C5EA"/>
      </a:accent2>
      <a:accent3>
        <a:srgbClr val="EF8300"/>
      </a:accent3>
      <a:accent4>
        <a:srgbClr val="B3006B"/>
      </a:accent4>
      <a:accent5>
        <a:srgbClr val="2A187D"/>
      </a:accent5>
      <a:accent6>
        <a:srgbClr val="808080"/>
      </a:accent6>
      <a:hlink>
        <a:srgbClr val="EF8300"/>
      </a:hlink>
      <a:folHlink>
        <a:srgbClr val="B3006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Dut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4">
        <a:dk1>
          <a:srgbClr val="000000"/>
        </a:dk1>
        <a:lt1>
          <a:srgbClr val="FFFFFF"/>
        </a:lt1>
        <a:dk2>
          <a:srgbClr val="2A187D"/>
        </a:dk2>
        <a:lt2>
          <a:srgbClr val="FFFFFF"/>
        </a:lt2>
        <a:accent1>
          <a:srgbClr val="E8EAEB"/>
        </a:accent1>
        <a:accent2>
          <a:srgbClr val="60C5EA"/>
        </a:accent2>
        <a:accent3>
          <a:srgbClr val="FFFFFF"/>
        </a:accent3>
        <a:accent4>
          <a:srgbClr val="000000"/>
        </a:accent4>
        <a:accent5>
          <a:srgbClr val="F2F3F3"/>
        </a:accent5>
        <a:accent6>
          <a:srgbClr val="56B2D4"/>
        </a:accent6>
        <a:hlink>
          <a:srgbClr val="EF8300"/>
        </a:hlink>
        <a:folHlink>
          <a:srgbClr val="B3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m Format - Dutch">
  <a:themeElements>
    <a:clrScheme name="SER">
      <a:dk1>
        <a:srgbClr val="000000"/>
      </a:dk1>
      <a:lt1>
        <a:srgbClr val="FFFFFF"/>
      </a:lt1>
      <a:dk2>
        <a:srgbClr val="2A187D"/>
      </a:dk2>
      <a:lt2>
        <a:srgbClr val="FFFFFF"/>
      </a:lt2>
      <a:accent1>
        <a:srgbClr val="E8EAEB"/>
      </a:accent1>
      <a:accent2>
        <a:srgbClr val="60C5EA"/>
      </a:accent2>
      <a:accent3>
        <a:srgbClr val="EF8300"/>
      </a:accent3>
      <a:accent4>
        <a:srgbClr val="B3006B"/>
      </a:accent4>
      <a:accent5>
        <a:srgbClr val="2A187D"/>
      </a:accent5>
      <a:accent6>
        <a:srgbClr val="808080"/>
      </a:accent6>
      <a:hlink>
        <a:srgbClr val="EF8300"/>
      </a:hlink>
      <a:folHlink>
        <a:srgbClr val="B3006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Dut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Dutch 4">
        <a:dk1>
          <a:srgbClr val="000000"/>
        </a:dk1>
        <a:lt1>
          <a:srgbClr val="FFFFFF"/>
        </a:lt1>
        <a:dk2>
          <a:srgbClr val="2A187D"/>
        </a:dk2>
        <a:lt2>
          <a:srgbClr val="FFFFFF"/>
        </a:lt2>
        <a:accent1>
          <a:srgbClr val="E8EAEB"/>
        </a:accent1>
        <a:accent2>
          <a:srgbClr val="60C5EA"/>
        </a:accent2>
        <a:accent3>
          <a:srgbClr val="FFFFFF"/>
        </a:accent3>
        <a:accent4>
          <a:srgbClr val="000000"/>
        </a:accent4>
        <a:accent5>
          <a:srgbClr val="F2F3F3"/>
        </a:accent5>
        <a:accent6>
          <a:srgbClr val="56B2D4"/>
        </a:accent6>
        <a:hlink>
          <a:srgbClr val="EF8300"/>
        </a:hlink>
        <a:folHlink>
          <a:srgbClr val="B3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6774</TotalTime>
  <Words>456</Words>
  <Application>Microsoft Office PowerPoint</Application>
  <PresentationFormat>Custom</PresentationFormat>
  <Paragraphs>97</Paragraphs>
  <Slides>13</Slides>
  <Notes>13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Ontwerpsjabloon</vt:lpstr>
      </vt:variant>
      <vt:variant>
        <vt:i4>10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9" baseType="lpstr">
      <vt:lpstr>Verdana</vt:lpstr>
      <vt:lpstr>Arial</vt:lpstr>
      <vt:lpstr>Wingdings</vt:lpstr>
      <vt:lpstr>Calibri</vt:lpstr>
      <vt:lpstr>Courier New</vt:lpstr>
      <vt:lpstr>Firm Format - Dutch</vt:lpstr>
      <vt:lpstr>1_Firm Format - Dutch</vt:lpstr>
      <vt:lpstr>2_Firm Format - Dutch</vt:lpstr>
      <vt:lpstr>Firm Format - Dutch</vt:lpstr>
      <vt:lpstr>Firm Format - Dutch</vt:lpstr>
      <vt:lpstr>Firm Format - Dutch</vt:lpstr>
      <vt:lpstr>1_Firm Format - Dutch</vt:lpstr>
      <vt:lpstr>1_Firm Format - Dutch</vt:lpstr>
      <vt:lpstr>2_Firm Format - Dutch</vt:lpstr>
      <vt:lpstr>2_Firm Format - Dutch</vt:lpstr>
      <vt:lpstr>think-cell Slide</vt:lpstr>
      <vt:lpstr>Dia 0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Afitha de Rijk</dc:creator>
  <cp:lastModifiedBy>djump</cp:lastModifiedBy>
  <cp:revision>309</cp:revision>
  <cp:lastPrinted>2014-02-01T15:06:51Z</cp:lastPrinted>
  <dcterms:created xsi:type="dcterms:W3CDTF">2012-10-29T15:57:52Z</dcterms:created>
  <dcterms:modified xsi:type="dcterms:W3CDTF">2014-04-17T05:41:19Z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Titel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>30 Januari, 2013</vt:lpwstr>
  </property>
  <property fmtid="{D5CDD505-2E9C-101B-9397-08002B2CF9AE}" pid="6" name="docid">
    <vt:lpwstr/>
  </property>
  <property fmtid="{D5CDD505-2E9C-101B-9397-08002B2CF9AE}" pid="7" name="Office2010EditCount">
    <vt:lpwstr>2</vt:lpwstr>
  </property>
  <property fmtid="{D5CDD505-2E9C-101B-9397-08002B2CF9AE}" pid="8" name="Office2003EditCount">
    <vt:lpwstr>1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